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61" r:id="rId4"/>
    <p:sldId id="260" r:id="rId5"/>
    <p:sldId id="262" r:id="rId6"/>
    <p:sldId id="263" r:id="rId7"/>
    <p:sldId id="259" r:id="rId8"/>
    <p:sldId id="264" r:id="rId9"/>
    <p:sldId id="265" r:id="rId10"/>
    <p:sldId id="268" r:id="rId11"/>
    <p:sldId id="267" r:id="rId12"/>
    <p:sldId id="257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71" r:id="rId31"/>
    <p:sldId id="289" r:id="rId32"/>
    <p:sldId id="290" r:id="rId33"/>
    <p:sldId id="291" r:id="rId34"/>
    <p:sldId id="292" r:id="rId35"/>
    <p:sldId id="293" r:id="rId3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163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19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44BA4-BEDF-4FA5-A6FF-38968BDB92F0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6BB95-2980-4E62-90E8-62F98428B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120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3C4DE-3CB8-4F85-BB5A-69A310EF9537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69AD-46BD-45B5-A9A4-E407E4B75D5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87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8FEA2-89A6-4940-A6B4-2BB64C1B77BF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69AD-46BD-45B5-A9A4-E407E4B7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46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5C43-4D61-46CD-B6B2-CEC8F2A2B603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69AD-46BD-45B5-A9A4-E407E4B7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6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867-13A0-49B6-9CE3-5F886D309E42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69AD-46BD-45B5-A9A4-E407E4B7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F2F-F7E9-438F-974C-3B6020365437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69AD-46BD-45B5-A9A4-E407E4B7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8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8E2E5-E701-476C-BB8C-FD79AEE6C4C9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69AD-46BD-45B5-A9A4-E407E4B7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2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A7A72-4652-40B0-AD1A-AD4CB526E0E9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69AD-46BD-45B5-A9A4-E407E4B7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488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D19D-234C-4E23-84B4-9B701F4FBC74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69AD-46BD-45B5-A9A4-E407E4B7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5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DAD40-578A-4869-B5FB-A72C085F67C2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69AD-46BD-45B5-A9A4-E407E4B7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0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A72-212D-4B08-AE08-1FF35EE2E117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69AD-46BD-45B5-A9A4-E407E4B7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2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90D-6E69-48E1-A78C-05D6ADB80443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69AD-46BD-45B5-A9A4-E407E4B7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3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4C06-8E6C-4CDD-9D67-E93219749CC0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665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D69AD-46BD-45B5-A9A4-E407E4B75D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0"/>
            <a:ext cx="9906000" cy="811810"/>
          </a:xfrm>
          <a:prstGeom prst="rect">
            <a:avLst/>
          </a:prstGeom>
          <a:gradFill>
            <a:gsLst>
              <a:gs pos="100000">
                <a:srgbClr val="0F235D"/>
              </a:gs>
              <a:gs pos="0">
                <a:srgbClr val="2E72B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1" y="6464717"/>
            <a:ext cx="1155700" cy="2277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2" y="6326600"/>
            <a:ext cx="1286528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3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3"/>
          <p:cNvSpPr>
            <a:spLocks noChangeArrowheads="1"/>
          </p:cNvSpPr>
          <p:nvPr/>
        </p:nvSpPr>
        <p:spPr bwMode="auto">
          <a:xfrm>
            <a:off x="273051" y="3056647"/>
            <a:ext cx="935596" cy="287663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18000" tIns="18000" rIns="18000" bIns="0" anchor="ctr"/>
          <a:lstStyle/>
          <a:p>
            <a:pPr algn="ctr"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prstClr val="black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</a:rPr>
              <a:t>Project / </a:t>
            </a:r>
            <a:br>
              <a:rPr lang="en-US" altLang="ko-KR" sz="1300" b="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prstClr val="black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</a:rPr>
            </a:br>
            <a:r>
              <a:rPr lang="en-US" altLang="ko-KR" sz="1300" b="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prstClr val="black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</a:rPr>
              <a:t>Research</a:t>
            </a:r>
          </a:p>
          <a:p>
            <a:pPr algn="ctr"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prstClr val="black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</a:rPr>
              <a:t>Experience</a:t>
            </a:r>
          </a:p>
        </p:txBody>
      </p:sp>
      <p:sp>
        <p:nvSpPr>
          <p:cNvPr id="6" name="Rectangle 373"/>
          <p:cNvSpPr>
            <a:spLocks noChangeArrowheads="1"/>
          </p:cNvSpPr>
          <p:nvPr/>
        </p:nvSpPr>
        <p:spPr bwMode="auto">
          <a:xfrm>
            <a:off x="273051" y="2014806"/>
            <a:ext cx="935596" cy="88959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18000" tIns="18000" rIns="18000" bIns="0" anchor="ctr"/>
          <a:lstStyle/>
          <a:p>
            <a:pPr algn="ctr"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b="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prstClr val="black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</a:rPr>
              <a:t>Summary</a:t>
            </a:r>
            <a:endParaRPr lang="ko-KR" altLang="en-US" sz="1300" b="1" dirty="0">
              <a:ln>
                <a:solidFill>
                  <a:sysClr val="window" lastClr="FFFFFF">
                    <a:lumMod val="75000"/>
                    <a:alpha val="0"/>
                  </a:sysClr>
                </a:solidFill>
              </a:ln>
              <a:solidFill>
                <a:prstClr val="black"/>
              </a:solidFill>
              <a:latin typeface="현대산스 Text Bold" panose="020B0600000101010101" pitchFamily="50" charset="-127"/>
              <a:ea typeface="현대산스 Text Bold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 bwMode="auto">
          <a:xfrm>
            <a:off x="273051" y="193675"/>
            <a:ext cx="8053826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</a:rPr>
              <a:t>PORTFOLIO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현대산스 Text Bold" panose="020B0600000101010101" pitchFamily="50" charset="-127"/>
              <a:ea typeface="현대산스 Text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9372" y="2014806"/>
            <a:ext cx="8442000" cy="88959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■ 현대</a:t>
            </a:r>
            <a:r>
              <a:rPr lang="en-US" altLang="ko-KR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MOBIS</a:t>
            </a:r>
            <a:r>
              <a:rPr lang="ko-KR" altLang="en-US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에서 원하는 완성도 높고 안전한 </a:t>
            </a:r>
            <a:r>
              <a:rPr lang="en-US" altLang="ko-KR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SW</a:t>
            </a:r>
            <a:r>
              <a:rPr lang="ko-KR" altLang="en-US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를 개발하기 위해 노력하겠습니다</a:t>
            </a:r>
            <a:r>
              <a:rPr lang="en-US" altLang="ko-KR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.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#</a:t>
            </a:r>
            <a:r>
              <a:rPr lang="ko-KR" altLang="en-US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정보보호 </a:t>
            </a:r>
            <a:r>
              <a:rPr lang="en-US" altLang="ko-KR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#</a:t>
            </a:r>
            <a:r>
              <a:rPr lang="ko-KR" altLang="en-US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임베디드</a:t>
            </a:r>
            <a:r>
              <a:rPr lang="en-US" altLang="ko-KR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SW #A-SPICE #Algorithm PS </a:t>
            </a:r>
            <a:r>
              <a:rPr lang="ko-KR" altLang="en-US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대회 경험 </a:t>
            </a:r>
            <a:r>
              <a:rPr lang="en-US" altLang="ko-KR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#</a:t>
            </a:r>
            <a:r>
              <a:rPr lang="ko-KR" altLang="en-US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다양한 </a:t>
            </a:r>
            <a:r>
              <a:rPr lang="en-US" altLang="ko-KR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SW </a:t>
            </a:r>
            <a:r>
              <a:rPr lang="ko-KR" altLang="en-US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언어 사용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624612"/>
              </p:ext>
            </p:extLst>
          </p:nvPr>
        </p:nvGraphicFramePr>
        <p:xfrm>
          <a:off x="1319373" y="3092121"/>
          <a:ext cx="8443229" cy="3729462"/>
        </p:xfrm>
        <a:graphic>
          <a:graphicData uri="http://schemas.openxmlformats.org/drawingml/2006/table">
            <a:tbl>
              <a:tblPr firstRow="1" firstCol="1" bandRow="1"/>
              <a:tblGrid>
                <a:gridCol w="2035227">
                  <a:extLst>
                    <a:ext uri="{9D8B030D-6E8A-4147-A177-3AD203B41FA5}">
                      <a16:colId xmlns:a16="http://schemas.microsoft.com/office/drawing/2014/main" val="1470747494"/>
                    </a:ext>
                  </a:extLst>
                </a:gridCol>
                <a:gridCol w="1339489">
                  <a:extLst>
                    <a:ext uri="{9D8B030D-6E8A-4147-A177-3AD203B41FA5}">
                      <a16:colId xmlns:a16="http://schemas.microsoft.com/office/drawing/2014/main" val="2350907120"/>
                    </a:ext>
                  </a:extLst>
                </a:gridCol>
                <a:gridCol w="2078966">
                  <a:extLst>
                    <a:ext uri="{9D8B030D-6E8A-4147-A177-3AD203B41FA5}">
                      <a16:colId xmlns:a16="http://schemas.microsoft.com/office/drawing/2014/main" val="912357614"/>
                    </a:ext>
                  </a:extLst>
                </a:gridCol>
                <a:gridCol w="862641">
                  <a:extLst>
                    <a:ext uri="{9D8B030D-6E8A-4147-A177-3AD203B41FA5}">
                      <a16:colId xmlns:a16="http://schemas.microsoft.com/office/drawing/2014/main" val="1808729362"/>
                    </a:ext>
                  </a:extLst>
                </a:gridCol>
                <a:gridCol w="1063453">
                  <a:extLst>
                    <a:ext uri="{9D8B030D-6E8A-4147-A177-3AD203B41FA5}">
                      <a16:colId xmlns:a16="http://schemas.microsoft.com/office/drawing/2014/main" val="1749012306"/>
                    </a:ext>
                  </a:extLst>
                </a:gridCol>
                <a:gridCol w="1063453">
                  <a:extLst>
                    <a:ext uri="{9D8B030D-6E8A-4147-A177-3AD203B41FA5}">
                      <a16:colId xmlns:a16="http://schemas.microsoft.com/office/drawing/2014/main" val="4244857383"/>
                    </a:ext>
                  </a:extLst>
                </a:gridCol>
              </a:tblGrid>
              <a:tr h="20571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anose="020B0604020202020204" pitchFamily="34" charset="0"/>
                        </a:rPr>
                        <a:t>기간</a:t>
                      </a:r>
                      <a:endParaRPr lang="ko-KR" sz="1200" b="1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 err="1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anose="020B0604020202020204" pitchFamily="34" charset="0"/>
                        </a:rPr>
                        <a:t>기관명</a:t>
                      </a:r>
                      <a:endParaRPr lang="ko-KR" sz="1200" b="1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수행 프로젝트 </a:t>
                      </a:r>
                      <a:r>
                        <a:rPr lang="en-US" altLang="ko-KR" sz="1200" b="1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altLang="en-US" sz="1200" b="1" dirty="0" err="1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연구명</a:t>
                      </a:r>
                      <a:endParaRPr lang="ko-KR" sz="1200" b="1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담당 역할</a:t>
                      </a:r>
                      <a:endParaRPr lang="ko-KR" sz="1200" b="1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공동 참여 프로젝트 여부</a:t>
                      </a:r>
                      <a:r>
                        <a:rPr lang="en-US" altLang="ko-KR" sz="1200" b="1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(O,</a:t>
                      </a:r>
                      <a:r>
                        <a:rPr lang="en-US" altLang="ko-KR" sz="1200" b="1" baseline="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 X</a:t>
                      </a:r>
                      <a:r>
                        <a:rPr lang="en-US" altLang="ko-KR" sz="1200" b="1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)*</a:t>
                      </a:r>
                      <a:endParaRPr lang="ko-KR" sz="1200" b="1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580201"/>
                  </a:ext>
                </a:extLst>
              </a:tr>
              <a:tr h="2057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개별 참여 </a:t>
                      </a:r>
                      <a:endParaRPr lang="ko-KR" sz="1200" b="1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팀원 공동 참여</a:t>
                      </a:r>
                      <a:endParaRPr lang="ko-KR" sz="1200" b="1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879620"/>
                  </a:ext>
                </a:extLst>
              </a:tr>
              <a:tr h="404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2023.03.06 ~ 2023.06.05</a:t>
                      </a:r>
                      <a:endParaRPr lang="ko-KR" alt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세종대학교 </a:t>
                      </a:r>
                      <a:r>
                        <a:rPr lang="en-US" altLang="ko-KR" sz="11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Capstone </a:t>
                      </a:r>
                      <a:r>
                        <a:rPr lang="ko-KR" altLang="en-US" sz="11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디자인</a:t>
                      </a:r>
                      <a:r>
                        <a:rPr lang="en-US" altLang="ko-KR" sz="11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현대</a:t>
                      </a:r>
                      <a:r>
                        <a:rPr lang="en-US" altLang="ko-KR" sz="11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MOBIS</a:t>
                      </a:r>
                      <a:endParaRPr lang="ko-KR" altLang="ko-KR" sz="11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anose="020B0604020202020204" pitchFamily="34" charset="0"/>
                        </a:rPr>
                        <a:t>Sentinel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anose="020B0604020202020204" pitchFamily="34" charset="0"/>
                        </a:rPr>
                        <a:t>침해사고 분석을 위한 대시보드 플랫폼</a:t>
                      </a:r>
                      <a:r>
                        <a:rPr lang="en-US" altLang="ko-KR" sz="10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sz="10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anose="020B0604020202020204" pitchFamily="34" charset="0"/>
                        </a:rPr>
                        <a:t> </a:t>
                      </a:r>
                      <a:endParaRPr lang="ko-KR" sz="10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Full-Stack 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개발 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651037"/>
                  </a:ext>
                </a:extLst>
              </a:tr>
              <a:tr h="404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2023.11.08 ~ 2023.11.27</a:t>
                      </a:r>
                      <a:endParaRPr lang="ko-KR" alt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Today's bar </a:t>
                      </a:r>
                      <a:r>
                        <a:rPr lang="ko-KR" altLang="en-US" sz="1200" dirty="0"/>
                        <a:t>프로젝트 팀</a:t>
                      </a:r>
                      <a:endParaRPr lang="en-US" altLang="ko-KR" sz="1200" dirty="0"/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Today’s Bar – AI</a:t>
                      </a:r>
                      <a:r>
                        <a:rPr lang="ko-KR" altLang="en-US" sz="10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를 이용한 개인 맞춤형 칵테일 레시피 추천 플랫폼</a:t>
                      </a:r>
                      <a:endParaRPr lang="ko-KR" sz="10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Full-Stack 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개발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79526"/>
                  </a:ext>
                </a:extLst>
              </a:tr>
              <a:tr h="4049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2020.07.02 ~ 2020.07.03</a:t>
                      </a:r>
                      <a:endParaRPr lang="ko-KR" alt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2020 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세종대학교 </a:t>
                      </a:r>
                      <a:r>
                        <a:rPr lang="ko-KR" altLang="en-US" sz="1200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해커톤</a:t>
                      </a:r>
                      <a:endParaRPr lang="ko-KR" alt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인공지능 기반 스마트 보안 시스템</a:t>
                      </a:r>
                      <a:endParaRPr lang="ko-KR" sz="10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Back-end 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개발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168831"/>
                  </a:ext>
                </a:extLst>
              </a:tr>
              <a:tr h="404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2020.05.30 ~ 2020.06.22</a:t>
                      </a:r>
                      <a:endParaRPr lang="ko-KR" alt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개인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개인 </a:t>
                      </a:r>
                      <a:r>
                        <a:rPr lang="en-US" altLang="ko-KR" sz="10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Research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임베디드 시스템 보안</a:t>
                      </a: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임베디드 개발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304837"/>
                  </a:ext>
                </a:extLst>
              </a:tr>
              <a:tr h="4049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2023.12.11 ~ 2023.12.15</a:t>
                      </a:r>
                      <a:endParaRPr lang="ko-KR" alt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HL </a:t>
                      </a:r>
                      <a:r>
                        <a:rPr lang="ko-KR" altLang="en-US" sz="1200" dirty="0"/>
                        <a:t>만도 </a:t>
                      </a:r>
                      <a:r>
                        <a:rPr lang="en-US" altLang="ko-KR" sz="1200" dirty="0"/>
                        <a:t>&amp; HL </a:t>
                      </a:r>
                      <a:r>
                        <a:rPr lang="ko-KR" altLang="en-US" sz="1200" dirty="0" err="1"/>
                        <a:t>클레무브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Intelligent Vehicle School</a:t>
                      </a: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D/C</a:t>
                      </a:r>
                      <a:r>
                        <a:rPr lang="ko-KR" altLang="en-US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Motor</a:t>
                      </a:r>
                      <a:r>
                        <a:rPr lang="ko-KR" altLang="en-US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PID</a:t>
                      </a:r>
                      <a:r>
                        <a:rPr lang="ko-KR" altLang="en-US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 err="1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Controll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임베디드 개발</a:t>
                      </a:r>
                      <a:endParaRPr lang="ko-KR" alt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29868"/>
                  </a:ext>
                </a:extLst>
              </a:tr>
              <a:tr h="4049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2023.12.21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2024.01.10</a:t>
                      </a:r>
                      <a:endParaRPr lang="ko-KR" alt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Intelligent Vehicle School (HL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만도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HL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클레무브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현대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NGV)</a:t>
                      </a:r>
                      <a:endParaRPr lang="ko-KR" alt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</a:rPr>
                        <a:t>OTA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</a:rPr>
                        <a:t>를 위한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</a:rPr>
                        <a:t>Bootloader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</a:rPr>
                        <a:t> 설계 및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</a:rPr>
                        <a:t>SW Binary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</a:rPr>
                        <a:t>위변조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</a:rPr>
                        <a:t> 감지</a:t>
                      </a:r>
                      <a:endParaRPr lang="ko-KR" sz="1200" b="0" dirty="0">
                        <a:solidFill>
                          <a:schemeClr val="tx1"/>
                        </a:solidFill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임베디드 개발</a:t>
                      </a:r>
                      <a:endParaRPr lang="ko-KR" alt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 panose="020B0600000101010101" pitchFamily="50" charset="-127"/>
                          <a:ea typeface="현대산스 Text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1200" dirty="0">
                        <a:effectLst/>
                        <a:latin typeface="현대산스 Text" panose="020B0600000101010101" pitchFamily="50" charset="-127"/>
                        <a:ea typeface="현대산스 Tex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292486"/>
                  </a:ext>
                </a:extLst>
              </a:tr>
            </a:tbl>
          </a:graphicData>
        </a:graphic>
      </p:graphicFrame>
      <p:sp>
        <p:nvSpPr>
          <p:cNvPr id="11" name="Rectangle 373"/>
          <p:cNvSpPr>
            <a:spLocks noChangeArrowheads="1"/>
          </p:cNvSpPr>
          <p:nvPr/>
        </p:nvSpPr>
        <p:spPr bwMode="auto">
          <a:xfrm>
            <a:off x="273051" y="972966"/>
            <a:ext cx="935596" cy="88959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18000" tIns="18000" rIns="18000" bIns="0" anchor="ctr"/>
          <a:lstStyle/>
          <a:p>
            <a:pPr algn="ctr"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b="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prstClr val="black"/>
                </a:solidFill>
                <a:latin typeface="현대산스 Text Bold" panose="020B0600000101010101" pitchFamily="50" charset="-127"/>
                <a:ea typeface="현대산스 Text Bold" panose="020B0600000101010101" pitchFamily="50" charset="-127"/>
              </a:rPr>
              <a:t>기본 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19372" y="972966"/>
            <a:ext cx="8442000" cy="88959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■ 세종대학교 </a:t>
            </a:r>
            <a:r>
              <a:rPr lang="en-US" altLang="ko-KR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/ SEED / </a:t>
            </a:r>
            <a:r>
              <a:rPr lang="ko-KR" altLang="en-US" sz="1500" dirty="0">
                <a:solidFill>
                  <a:schemeClr val="tx1"/>
                </a:solidFill>
                <a:latin typeface="현대산스 Text" panose="020B0600000101010101" pitchFamily="50" charset="-127"/>
                <a:ea typeface="현대산스 Text" panose="020B0600000101010101" pitchFamily="50" charset="-127"/>
              </a:rPr>
              <a:t>김태환</a:t>
            </a:r>
          </a:p>
        </p:txBody>
      </p:sp>
    </p:spTree>
    <p:extLst>
      <p:ext uri="{BB962C8B-B14F-4D97-AF65-F5344CB8AC3E}">
        <p14:creationId xmlns:p14="http://schemas.microsoft.com/office/powerpoint/2010/main" val="254692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A6B8D17-2D6F-0C12-1321-A6E3484D4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1111"/>
            <a:ext cx="4456489" cy="223850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2D1605E-58DE-CE4B-D176-402F954E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8985"/>
            <a:ext cx="8543925" cy="1077020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현대산스 Text Bold" panose="020B0600000101010101"/>
                <a:ea typeface="맑은 고딕"/>
              </a:rPr>
              <a:t>Team Project 2. Today’s bar – Main</a:t>
            </a:r>
            <a:endParaRPr lang="ko-KR" altLang="en-US" sz="1400" dirty="0">
              <a:latin typeface="현대산스 Text Bold" panose="020B0600000101010101"/>
              <a:ea typeface="맑은 고딕"/>
              <a:cs typeface="Calibri Light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74E394B-4B30-E4F3-CFC2-BC28EB66E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64" y="1272109"/>
            <a:ext cx="4618126" cy="2238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13293-6428-98F2-182A-CE33BD0745BF}"/>
              </a:ext>
            </a:extLst>
          </p:cNvPr>
          <p:cNvSpPr txBox="1"/>
          <p:nvPr/>
        </p:nvSpPr>
        <p:spPr>
          <a:xfrm>
            <a:off x="4459377" y="942647"/>
            <a:ext cx="43719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latin typeface="현대산스 Text Bold" panose="020B0600000101010101"/>
                <a:ea typeface="맑은 고딕"/>
              </a:rPr>
              <a:t>Team Project 2. Today’s bar – </a:t>
            </a:r>
            <a:r>
              <a:rPr lang="en-US" altLang="ko-KR" sz="1400" err="1">
                <a:latin typeface="현대산스 Text Bold" panose="020B0600000101010101"/>
                <a:ea typeface="맑은 고딕"/>
              </a:rPr>
              <a:t>Keras</a:t>
            </a:r>
            <a:r>
              <a:rPr lang="en-US" altLang="ko-KR" sz="1400" dirty="0">
                <a:latin typeface="현대산스 Text Bold" panose="020B0600000101010101"/>
                <a:ea typeface="맑은 고딕"/>
              </a:rPr>
              <a:t> + Flask API</a:t>
            </a:r>
            <a:r>
              <a:rPr lang="ko-KR" sz="1400" dirty="0">
                <a:latin typeface="현대산스 Text Bold" panose="020B0600000101010101"/>
                <a:ea typeface="맑은 고딕"/>
                <a:cs typeface="Calibri Light"/>
              </a:rPr>
              <a:t>​</a:t>
            </a:r>
            <a:endParaRPr lang="ko-KR" altLang="en-US" sz="1400" dirty="0">
              <a:latin typeface="현대산스 Text Bold" panose="020B0600000101010101"/>
              <a:ea typeface="맑은 고딕"/>
              <a:cs typeface="Calibri"/>
            </a:endParaRPr>
          </a:p>
        </p:txBody>
      </p:sp>
      <p:pic>
        <p:nvPicPr>
          <p:cNvPr id="8" name="그림 7" descr="텍스트, 스크린샷, 폰트, 웹사이트이(가) 표시된 사진&#10;&#10;자동 생성된 설명">
            <a:extLst>
              <a:ext uri="{FF2B5EF4-FFF2-40B4-BE49-F238E27FC236}">
                <a16:creationId xmlns:a16="http://schemas.microsoft.com/office/drawing/2014/main" id="{34DB31D9-3AED-AC41-9C48-C677CE74E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5611"/>
            <a:ext cx="4456490" cy="220265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0681AA5-3623-7F68-826F-6A130DB8C28B}"/>
              </a:ext>
            </a:extLst>
          </p:cNvPr>
          <p:cNvSpPr txBox="1">
            <a:spLocks/>
          </p:cNvSpPr>
          <p:nvPr/>
        </p:nvSpPr>
        <p:spPr>
          <a:xfrm>
            <a:off x="0" y="3278315"/>
            <a:ext cx="8543925" cy="1077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현대산스 Text Bold" panose="020B0600000101010101"/>
                <a:ea typeface="맑은 고딕"/>
              </a:rPr>
              <a:t>Team Project 2. Today’s bar – Chat GPT API</a:t>
            </a:r>
            <a:endParaRPr lang="ko-KR" altLang="en-US" sz="1400" dirty="0">
              <a:latin typeface="현대산스 Text Bold" panose="020B0600000101010101"/>
              <a:ea typeface="맑은 고딕"/>
              <a:cs typeface="Calibri Light"/>
            </a:endParaRPr>
          </a:p>
        </p:txBody>
      </p:sp>
      <p:pic>
        <p:nvPicPr>
          <p:cNvPr id="2" name="그림 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89D5358-C790-3174-2B00-2259C3D69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764" y="4035611"/>
            <a:ext cx="4618126" cy="22026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CEBE46E-6F56-11FD-B22C-605C3F37FBFF}"/>
              </a:ext>
            </a:extLst>
          </p:cNvPr>
          <p:cNvSpPr txBox="1">
            <a:spLocks/>
          </p:cNvSpPr>
          <p:nvPr/>
        </p:nvSpPr>
        <p:spPr>
          <a:xfrm>
            <a:off x="4486763" y="3278315"/>
            <a:ext cx="3773399" cy="1077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현대산스 Text Bold" panose="020B0600000101010101"/>
                <a:ea typeface="맑은 고딕"/>
              </a:rPr>
              <a:t>Team Project 2. Today’s bar – Board &amp; Detail View</a:t>
            </a:r>
            <a:endParaRPr lang="ko-KR" altLang="en-US" sz="1400" dirty="0">
              <a:latin typeface="현대산스 Text Bold" panose="020B0600000101010101"/>
              <a:ea typeface="맑은 고딕"/>
              <a:cs typeface="Calibri Light"/>
            </a:endParaRPr>
          </a:p>
        </p:txBody>
      </p:sp>
      <p:pic>
        <p:nvPicPr>
          <p:cNvPr id="9" name="그림 8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B60CC4EE-422E-E4A5-2B44-0B0DA8F24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600" y="5041584"/>
            <a:ext cx="3615724" cy="16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831BA-DEF2-7E38-85B7-ED630EBFF400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2)Today’s Bar – AI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를 이용한 </a:t>
            </a:r>
            <a:r>
              <a:rPr lang="ko-KR" altLang="en-US" sz="1600" b="1" dirty="0">
                <a:solidFill>
                  <a:schemeClr val="bg1"/>
                </a:solidFill>
              </a:rPr>
              <a:t>개인 맞춤형 칵테일 레시피 추천 플랫폼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 descr="텍스트, 인쇄, 실내이(가) 표시된 사진&#10;&#10;자동 생성된 설명">
            <a:extLst>
              <a:ext uri="{FF2B5EF4-FFF2-40B4-BE49-F238E27FC236}">
                <a16:creationId xmlns:a16="http://schemas.microsoft.com/office/drawing/2014/main" id="{675CE744-9B52-C4D9-D747-8BF99D9AC0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5" t="4412" r="4001"/>
          <a:stretch/>
        </p:blipFill>
        <p:spPr>
          <a:xfrm rot="5400000">
            <a:off x="2329783" y="1299714"/>
            <a:ext cx="5007432" cy="49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0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en-US" altLang="ko-KR" sz="2400" b="1" noProof="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400" b="1" noProof="0" dirty="0">
                <a:solidFill>
                  <a:schemeClr val="bg1"/>
                </a:solidFill>
                <a:latin typeface="+mn-ea"/>
              </a:rPr>
              <a:t>인공지능 기반 스마트 보안 시스템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785594"/>
              </p:ext>
            </p:extLst>
          </p:nvPr>
        </p:nvGraphicFramePr>
        <p:xfrm>
          <a:off x="273052" y="937804"/>
          <a:ext cx="9417048" cy="2409600"/>
        </p:xfrm>
        <a:graphic>
          <a:graphicData uri="http://schemas.openxmlformats.org/drawingml/2006/table">
            <a:tbl>
              <a:tblPr firstRow="1" firstCol="1" bandRow="1"/>
              <a:tblGrid>
                <a:gridCol w="2101848">
                  <a:extLst>
                    <a:ext uri="{9D8B030D-6E8A-4147-A177-3AD203B41FA5}">
                      <a16:colId xmlns:a16="http://schemas.microsoft.com/office/drawing/2014/main" val="1470747494"/>
                    </a:ext>
                  </a:extLst>
                </a:gridCol>
                <a:gridCol w="3971036">
                  <a:extLst>
                    <a:ext uri="{9D8B030D-6E8A-4147-A177-3AD203B41FA5}">
                      <a16:colId xmlns:a16="http://schemas.microsoft.com/office/drawing/2014/main" val="2350907120"/>
                    </a:ext>
                  </a:extLst>
                </a:gridCol>
                <a:gridCol w="1225296">
                  <a:extLst>
                    <a:ext uri="{9D8B030D-6E8A-4147-A177-3AD203B41FA5}">
                      <a16:colId xmlns:a16="http://schemas.microsoft.com/office/drawing/2014/main" val="3695624122"/>
                    </a:ext>
                  </a:extLst>
                </a:gridCol>
                <a:gridCol w="2118868">
                  <a:extLst>
                    <a:ext uri="{9D8B030D-6E8A-4147-A177-3AD203B41FA5}">
                      <a16:colId xmlns:a16="http://schemas.microsoft.com/office/drawing/2014/main" val="11571714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기간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2020.07.02 ~ 2020.07.03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510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기관명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2020 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세종대학교 </a:t>
                      </a:r>
                      <a:r>
                        <a:rPr lang="ko-KR" altLang="en-US" sz="1200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해커톤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764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 내용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AI </a:t>
                      </a: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오픈소스를 활용한 스마트 보안 시스템 개발</a:t>
                      </a:r>
                      <a:endParaRPr lang="en-US" altLang="ko-KR" sz="10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Teachable Machine</a:t>
                      </a: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를 활용해 인증 여부를 판단</a:t>
                      </a:r>
                      <a:endParaRPr lang="en-US" altLang="ko-KR" sz="10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인증 결과를 웹 메일로 보내는 기능 구현</a:t>
                      </a:r>
                      <a:endParaRPr lang="en-US" altLang="ko-KR" sz="10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Discord API</a:t>
                      </a: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를 사용해 특정 </a:t>
                      </a:r>
                      <a:r>
                        <a:rPr lang="en-US" altLang="ko-KR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Flag </a:t>
                      </a: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입력 시 </a:t>
                      </a:r>
                      <a:r>
                        <a:rPr lang="en-US" altLang="ko-KR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Alert</a:t>
                      </a: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를 보낼 수 있는 기능 구현</a:t>
                      </a:r>
                      <a:endParaRPr lang="ko-KR" sz="10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9839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역할 및 참여도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(%)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Back-end(API &amp; Notify Function) / 90%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활용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SW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언어</a:t>
                      </a:r>
                      <a:endParaRPr lang="ko-KR" sz="12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Javascript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795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목표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구글이 제작한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머신인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티쳐블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머신을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이용하여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이미지 인식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포즈 인식의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보안을 이용해 시스템에 접근하려는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endParaRPr lang="ko-KR" sz="11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73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결과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포즈</a:t>
                      </a:r>
                      <a:r>
                        <a:rPr lang="en-US" altLang="ko-KR" sz="11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이미지 인식 기능 및 오디오 인증 기능 탑재 </a:t>
                      </a:r>
                      <a:r>
                        <a:rPr lang="en-US" altLang="ko-KR" sz="11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Website </a:t>
                      </a:r>
                      <a:r>
                        <a:rPr lang="ko-KR" altLang="en-US" sz="11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완성</a:t>
                      </a:r>
                      <a:endParaRPr lang="ko-KR" sz="11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77709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73052" y="3701143"/>
            <a:ext cx="9417048" cy="264885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진행했던 프로젝트에서 가장 큰 문제 및 해결에 활용한 방법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Google Vision AI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teachable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machine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에서 제공한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Js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파일을 활용해 사용자에게 알림을 보내는 과정이 가장 큰 문제였습니다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 Web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발신 문자나 카카오톡의 경우 별도의 사용 계약이나 법인이 필요했고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메일로만 보내는 경우 스팸 메일 혹은 보안상 문제가 발생할 수 있다고 생각했습니다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따라서 당시 온라인 회의 용도로 자주 사용하던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Discord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프로그램의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를 사용해 인증 오류 혹은 실패가 발생할 경우 알림 메시지를 보내는 기능을 추가하여 개발하였습니다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500" dirty="0">
                <a:solidFill>
                  <a:schemeClr val="tx1"/>
                </a:solidFill>
                <a:latin typeface="+mn-ea"/>
              </a:rPr>
              <a:t>프로젝트 진행 프로세스</a:t>
            </a:r>
            <a:endParaRPr lang="en-US" altLang="ko-KR" sz="15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주제 선정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기획 회의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-&gt;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개발 회의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개발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process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계획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역할 분담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) -&gt;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개발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QA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수정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QA -&gt;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3032857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74FD89-23F8-63C7-1087-273CEC595DC5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en-US" altLang="ko-KR" sz="2400" b="1" noProof="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400" b="1" noProof="0" dirty="0">
                <a:solidFill>
                  <a:schemeClr val="bg1"/>
                </a:solidFill>
                <a:latin typeface="+mn-ea"/>
              </a:rPr>
              <a:t>인공지능 기반 스마트 보안 시스템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1CE5E529-4F78-143E-98FA-45B45D57D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" y="1531387"/>
            <a:ext cx="5003469" cy="4756204"/>
          </a:xfrm>
          <a:prstGeom prst="rect">
            <a:avLst/>
          </a:prstGeom>
        </p:spPr>
      </p:pic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7394FDB-4218-4954-82DA-8BDAFCF2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74" y="2597945"/>
            <a:ext cx="3011308" cy="4102907"/>
          </a:xfrm>
          <a:prstGeom prst="rect">
            <a:avLst/>
          </a:prstGeom>
        </p:spPr>
      </p:pic>
      <p:pic>
        <p:nvPicPr>
          <p:cNvPr id="10" name="그림 9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654A8624-286C-DCE8-81C0-6870863F7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74" y="1261420"/>
            <a:ext cx="4458780" cy="1336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67F7BC-9271-EFE8-87C2-E92C5CE611DB}"/>
              </a:ext>
            </a:extLst>
          </p:cNvPr>
          <p:cNvSpPr txBox="1"/>
          <p:nvPr/>
        </p:nvSpPr>
        <p:spPr>
          <a:xfrm>
            <a:off x="64005" y="1027072"/>
            <a:ext cx="450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1.Teachable</a:t>
            </a:r>
            <a:r>
              <a:rPr lang="ko-KR" altLang="en-US" dirty="0"/>
              <a:t> </a:t>
            </a:r>
            <a:r>
              <a:rPr lang="en-US" altLang="ko-KR" dirty="0"/>
              <a:t>machine</a:t>
            </a:r>
            <a:r>
              <a:rPr lang="ko-KR" altLang="en-US" dirty="0"/>
              <a:t> </a:t>
            </a:r>
            <a:r>
              <a:rPr lang="en-US" altLang="ko-KR" dirty="0"/>
              <a:t>setting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Webcam</a:t>
            </a:r>
            <a:r>
              <a:rPr lang="ko-KR" altLang="en-US" dirty="0"/>
              <a:t> </a:t>
            </a:r>
            <a:r>
              <a:rPr lang="en-US" altLang="ko-KR" dirty="0"/>
              <a:t>Config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67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74FD89-23F8-63C7-1087-273CEC595DC5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en-US" altLang="ko-KR" sz="2400" b="1" noProof="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400" b="1" noProof="0" dirty="0">
                <a:solidFill>
                  <a:schemeClr val="bg1"/>
                </a:solidFill>
                <a:latin typeface="+mn-ea"/>
              </a:rPr>
              <a:t>인공지능 기반 스마트 보안 시스템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ED83AD6-5A6E-A279-F9C4-E3A574899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360"/>
            <a:ext cx="6141346" cy="4129279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C89E11D-A286-1E50-5DB9-E14D858F3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83" y="3381035"/>
            <a:ext cx="5561491" cy="3283290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20B8D01-69AB-7396-DEB8-4512D7656D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94"/>
          <a:stretch/>
        </p:blipFill>
        <p:spPr>
          <a:xfrm>
            <a:off x="6141346" y="1587024"/>
            <a:ext cx="3623266" cy="2262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0BE43-8078-4EAD-C730-A5F87FE273D8}"/>
              </a:ext>
            </a:extLst>
          </p:cNvPr>
          <p:cNvSpPr txBox="1"/>
          <p:nvPr/>
        </p:nvSpPr>
        <p:spPr>
          <a:xfrm>
            <a:off x="64005" y="1027072"/>
            <a:ext cx="435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2.Authenticatino Success / Fail Security Alert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539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74FD89-23F8-63C7-1087-273CEC595DC5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en-US" altLang="ko-KR" sz="2400" b="1" noProof="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400" b="1" noProof="0" dirty="0">
                <a:solidFill>
                  <a:schemeClr val="bg1"/>
                </a:solidFill>
                <a:latin typeface="+mn-ea"/>
              </a:rPr>
              <a:t>인공지능 기반 스마트 보안 시스템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30BE43-8078-4EAD-C730-A5F87FE273D8}"/>
              </a:ext>
            </a:extLst>
          </p:cNvPr>
          <p:cNvSpPr txBox="1"/>
          <p:nvPr/>
        </p:nvSpPr>
        <p:spPr>
          <a:xfrm>
            <a:off x="64005" y="1027072"/>
            <a:ext cx="399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3.Function Web Site / Discord Bot Config</a:t>
            </a:r>
          </a:p>
          <a:p>
            <a:r>
              <a:rPr lang="en-US" altLang="ko-KR" dirty="0"/>
              <a:t> / Discord Message  Alert Test</a:t>
            </a:r>
            <a:endParaRPr lang="ko-KR" altLang="en-US" dirty="0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1219952-3048-2C74-6713-B61DEDB94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4" y="2429123"/>
            <a:ext cx="3049678" cy="3910989"/>
          </a:xfrm>
          <a:prstGeom prst="rect">
            <a:avLst/>
          </a:prstGeom>
        </p:spPr>
      </p:pic>
      <p:pic>
        <p:nvPicPr>
          <p:cNvPr id="10" name="그림 9" descr="텍스트, 스크린샷, 디지털 합성, PC 게임이(가) 표시된 사진&#10;&#10;자동 생성된 설명">
            <a:extLst>
              <a:ext uri="{FF2B5EF4-FFF2-40B4-BE49-F238E27FC236}">
                <a16:creationId xmlns:a16="http://schemas.microsoft.com/office/drawing/2014/main" id="{3CC9DD3E-0849-F21B-EA59-F1AF570CD3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83" y="937322"/>
            <a:ext cx="4986525" cy="24086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A2149D-F8CD-71CF-4AA5-7F076F51608C}"/>
              </a:ext>
            </a:extLst>
          </p:cNvPr>
          <p:cNvGrpSpPr/>
          <p:nvPr/>
        </p:nvGrpSpPr>
        <p:grpSpPr>
          <a:xfrm>
            <a:off x="3823059" y="2950972"/>
            <a:ext cx="5725886" cy="3389140"/>
            <a:chOff x="3683722" y="3345999"/>
            <a:chExt cx="5725886" cy="3389140"/>
          </a:xfrm>
        </p:grpSpPr>
        <p:pic>
          <p:nvPicPr>
            <p:cNvPr id="8" name="그림 7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8AB8544F-1FB6-E695-64E2-62B1211E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722" y="3345999"/>
              <a:ext cx="5725886" cy="338914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0B9F073-DE08-D871-7FCF-F33704B34A2D}"/>
                </a:ext>
              </a:extLst>
            </p:cNvPr>
            <p:cNvSpPr/>
            <p:nvPr/>
          </p:nvSpPr>
          <p:spPr>
            <a:xfrm>
              <a:off x="3683722" y="3596640"/>
              <a:ext cx="1367249" cy="23240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217AFC-E318-8E65-6DCC-4DBB7CD0B357}"/>
              </a:ext>
            </a:extLst>
          </p:cNvPr>
          <p:cNvSpPr/>
          <p:nvPr/>
        </p:nvSpPr>
        <p:spPr>
          <a:xfrm>
            <a:off x="3823059" y="5599611"/>
            <a:ext cx="1367249" cy="74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223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4)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개인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Research –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임베디드 시스템 보안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806374"/>
              </p:ext>
            </p:extLst>
          </p:nvPr>
        </p:nvGraphicFramePr>
        <p:xfrm>
          <a:off x="273052" y="2323260"/>
          <a:ext cx="9417048" cy="2211480"/>
        </p:xfrm>
        <a:graphic>
          <a:graphicData uri="http://schemas.openxmlformats.org/drawingml/2006/table">
            <a:tbl>
              <a:tblPr firstRow="1" firstCol="1" bandRow="1"/>
              <a:tblGrid>
                <a:gridCol w="2101848">
                  <a:extLst>
                    <a:ext uri="{9D8B030D-6E8A-4147-A177-3AD203B41FA5}">
                      <a16:colId xmlns:a16="http://schemas.microsoft.com/office/drawing/2014/main" val="1470747494"/>
                    </a:ext>
                  </a:extLst>
                </a:gridCol>
                <a:gridCol w="3971036">
                  <a:extLst>
                    <a:ext uri="{9D8B030D-6E8A-4147-A177-3AD203B41FA5}">
                      <a16:colId xmlns:a16="http://schemas.microsoft.com/office/drawing/2014/main" val="2350907120"/>
                    </a:ext>
                  </a:extLst>
                </a:gridCol>
                <a:gridCol w="1225296">
                  <a:extLst>
                    <a:ext uri="{9D8B030D-6E8A-4147-A177-3AD203B41FA5}">
                      <a16:colId xmlns:a16="http://schemas.microsoft.com/office/drawing/2014/main" val="3695624122"/>
                    </a:ext>
                  </a:extLst>
                </a:gridCol>
                <a:gridCol w="2118868">
                  <a:extLst>
                    <a:ext uri="{9D8B030D-6E8A-4147-A177-3AD203B41FA5}">
                      <a16:colId xmlns:a16="http://schemas.microsoft.com/office/drawing/2014/main" val="11571714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기간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2020.05.30 ~ 2020.06.22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510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기관명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개인</a:t>
                      </a:r>
                      <a:endParaRPr lang="en-US" altLang="ko-KR" sz="1200" dirty="0"/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764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 내용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Linux Ubuntu 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환경에서 로그 분석을 위한 로그 서버 개발</a:t>
                      </a:r>
                      <a:endParaRPr lang="en-US" altLang="ko-KR" sz="900" b="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Linux Ubuntu 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환경에서 특정 기능 시스템 콜 구현 및 테스트</a:t>
                      </a:r>
                      <a:endParaRPr lang="ko-KR" sz="900" b="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9839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역할 및 참여도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(%)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임베디드 개발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/ 100%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활용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SW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언어</a:t>
                      </a:r>
                      <a:endParaRPr lang="ko-KR" sz="12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C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795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목표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임베디드 시스템 </a:t>
                      </a:r>
                      <a:r>
                        <a:rPr lang="en-US" altLang="ko-KR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개발 역량 증가</a:t>
                      </a:r>
                      <a:endParaRPr lang="en-US" altLang="ko-KR" sz="9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로그 분석을 위한 로그 서버 개발</a:t>
                      </a:r>
                      <a:endParaRPr lang="en-US" altLang="ko-KR" sz="9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Linux Ubuntu </a:t>
                      </a: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환경 </a:t>
                      </a:r>
                      <a:r>
                        <a:rPr lang="en-US" altLang="ko-KR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System Call </a:t>
                      </a: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이해 및 구현</a:t>
                      </a:r>
                      <a:endParaRPr lang="ko-KR" sz="9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73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결과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Linux Ubuntu </a:t>
                      </a:r>
                      <a:r>
                        <a:rPr lang="ko-KR" altLang="en-US" sz="10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환경에서 로그 분석을 위한 로그 서버 개발</a:t>
                      </a:r>
                      <a:endParaRPr lang="en-US" altLang="ko-KR" sz="1000" b="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Linux Ubuntu </a:t>
                      </a:r>
                      <a:r>
                        <a:rPr lang="ko-KR" altLang="en-US" sz="10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환경에서 특정 기능 시스템 콜 구현 및 테스트</a:t>
                      </a:r>
                      <a:endParaRPr lang="ko-KR" altLang="ko-KR" sz="1000" b="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777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17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74FD89-23F8-63C7-1087-273CEC595DC5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4)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개인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Research 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임베디드 시스템 보안</a:t>
            </a:r>
          </a:p>
        </p:txBody>
      </p:sp>
      <p:pic>
        <p:nvPicPr>
          <p:cNvPr id="4" name="그림 3" descr="텍스트, 전자제품, 컴퓨터, 스크린샷이(가) 표시된 사진&#10;&#10;자동 생성된 설명">
            <a:extLst>
              <a:ext uri="{FF2B5EF4-FFF2-40B4-BE49-F238E27FC236}">
                <a16:creationId xmlns:a16="http://schemas.microsoft.com/office/drawing/2014/main" id="{42CBE621-0E26-2C59-D404-1559939CD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" y="1449805"/>
            <a:ext cx="4572304" cy="4757947"/>
          </a:xfrm>
          <a:prstGeom prst="rect">
            <a:avLst/>
          </a:prstGeom>
        </p:spPr>
      </p:pic>
      <p:pic>
        <p:nvPicPr>
          <p:cNvPr id="7" name="그림 6" descr="텍스트, 스크린샷, 컴퓨터, 폰트이(가) 표시된 사진&#10;&#10;자동 생성된 설명">
            <a:extLst>
              <a:ext uri="{FF2B5EF4-FFF2-40B4-BE49-F238E27FC236}">
                <a16:creationId xmlns:a16="http://schemas.microsoft.com/office/drawing/2014/main" id="{E920986B-D9BF-A132-0898-7EFBA2F4C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11" y="1449805"/>
            <a:ext cx="3700762" cy="48281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3527AD-B7E8-61FD-75C8-500EA5541F86}"/>
              </a:ext>
            </a:extLst>
          </p:cNvPr>
          <p:cNvSpPr txBox="1"/>
          <p:nvPr/>
        </p:nvSpPr>
        <p:spPr>
          <a:xfrm>
            <a:off x="47011" y="1021057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1.Linux</a:t>
            </a:r>
            <a:r>
              <a:rPr lang="ko-KR" altLang="en-US" b="1" u="sng" dirty="0"/>
              <a:t> </a:t>
            </a:r>
            <a:r>
              <a:rPr lang="en-US" altLang="ko-KR" b="1" u="sng" dirty="0"/>
              <a:t>log server </a:t>
            </a:r>
            <a:r>
              <a:rPr lang="ko-KR" altLang="en-US" b="1" u="sng" dirty="0"/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270055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74FD89-23F8-63C7-1087-273CEC595DC5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4)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개인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Research 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임베디드 시스템 보안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527AD-B7E8-61FD-75C8-500EA5541F86}"/>
              </a:ext>
            </a:extLst>
          </p:cNvPr>
          <p:cNvSpPr txBox="1"/>
          <p:nvPr/>
        </p:nvSpPr>
        <p:spPr>
          <a:xfrm>
            <a:off x="47011" y="1021057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1.Linux</a:t>
            </a:r>
            <a:r>
              <a:rPr lang="ko-KR" altLang="en-US" b="1" u="sng" dirty="0"/>
              <a:t> </a:t>
            </a:r>
            <a:r>
              <a:rPr lang="en-US" altLang="ko-KR" b="1" u="sng" dirty="0"/>
              <a:t>log server </a:t>
            </a:r>
            <a:r>
              <a:rPr lang="ko-KR" altLang="en-US" b="1" u="sng" dirty="0"/>
              <a:t>개발</a:t>
            </a:r>
          </a:p>
        </p:txBody>
      </p:sp>
      <p:pic>
        <p:nvPicPr>
          <p:cNvPr id="5" name="그림 4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1658330-C58D-C48A-B733-7803252EA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" y="1607526"/>
            <a:ext cx="4494510" cy="3902937"/>
          </a:xfrm>
          <a:prstGeom prst="rect">
            <a:avLst/>
          </a:prstGeom>
        </p:spPr>
      </p:pic>
      <p:pic>
        <p:nvPicPr>
          <p:cNvPr id="8" name="그림 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EB579D7-4DF4-38E7-78B7-DF77CFAD4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2" y="1607526"/>
            <a:ext cx="4699605" cy="39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5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74FD89-23F8-63C7-1087-273CEC595DC5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4)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개인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Research 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임베디드 시스템 보안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527AD-B7E8-61FD-75C8-500EA5541F86}"/>
              </a:ext>
            </a:extLst>
          </p:cNvPr>
          <p:cNvSpPr txBox="1"/>
          <p:nvPr/>
        </p:nvSpPr>
        <p:spPr>
          <a:xfrm>
            <a:off x="47011" y="1021057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1.Linux</a:t>
            </a:r>
            <a:r>
              <a:rPr lang="ko-KR" altLang="en-US" b="1" u="sng" dirty="0"/>
              <a:t> </a:t>
            </a:r>
            <a:r>
              <a:rPr lang="en-US" altLang="ko-KR" b="1" u="sng" dirty="0"/>
              <a:t>log server </a:t>
            </a:r>
            <a:r>
              <a:rPr lang="ko-KR" altLang="en-US" b="1" u="sng" dirty="0"/>
              <a:t>개발</a:t>
            </a:r>
          </a:p>
        </p:txBody>
      </p:sp>
      <p:pic>
        <p:nvPicPr>
          <p:cNvPr id="4" name="그림 3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161CA46-DFF0-D528-6172-9A23BCB38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" y="1652890"/>
            <a:ext cx="3250331" cy="3552219"/>
          </a:xfrm>
          <a:prstGeom prst="rect">
            <a:avLst/>
          </a:prstGeom>
        </p:spPr>
      </p:pic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94C8980-D2C0-AD66-E310-75F61E43D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859" y="1602305"/>
            <a:ext cx="4393496" cy="3602804"/>
          </a:xfrm>
          <a:prstGeom prst="rect">
            <a:avLst/>
          </a:prstGeom>
        </p:spPr>
      </p:pic>
      <p:pic>
        <p:nvPicPr>
          <p:cNvPr id="12" name="그림 11" descr="텍스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B38AAC74-D012-DD06-D8DA-81DDDEF9A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54" y="1390389"/>
            <a:ext cx="3204057" cy="47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현대산스 Text Bold"/>
              </a:rPr>
              <a:t>1) Sentinel(</a:t>
            </a:r>
            <a:r>
              <a:rPr lang="ko-KR" altLang="en-US" sz="2400" b="1" dirty="0">
                <a:solidFill>
                  <a:schemeClr val="bg1"/>
                </a:solidFill>
                <a:latin typeface="현대산스 Text Bold"/>
              </a:rPr>
              <a:t>침해사고 분석을 위한 대시보드 플랫폼</a:t>
            </a:r>
            <a:r>
              <a:rPr lang="en-US" altLang="ko-KR" sz="2400" b="1" dirty="0">
                <a:solidFill>
                  <a:schemeClr val="bg1"/>
                </a:solidFill>
                <a:latin typeface="현대산스 Text Bold"/>
              </a:rPr>
              <a:t>)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235456"/>
              </p:ext>
            </p:extLst>
          </p:nvPr>
        </p:nvGraphicFramePr>
        <p:xfrm>
          <a:off x="273052" y="937804"/>
          <a:ext cx="9417048" cy="2552520"/>
        </p:xfrm>
        <a:graphic>
          <a:graphicData uri="http://schemas.openxmlformats.org/drawingml/2006/table">
            <a:tbl>
              <a:tblPr firstRow="1" firstCol="1" bandRow="1"/>
              <a:tblGrid>
                <a:gridCol w="2101848">
                  <a:extLst>
                    <a:ext uri="{9D8B030D-6E8A-4147-A177-3AD203B41FA5}">
                      <a16:colId xmlns:a16="http://schemas.microsoft.com/office/drawing/2014/main" val="1470747494"/>
                    </a:ext>
                  </a:extLst>
                </a:gridCol>
                <a:gridCol w="3971036">
                  <a:extLst>
                    <a:ext uri="{9D8B030D-6E8A-4147-A177-3AD203B41FA5}">
                      <a16:colId xmlns:a16="http://schemas.microsoft.com/office/drawing/2014/main" val="2350907120"/>
                    </a:ext>
                  </a:extLst>
                </a:gridCol>
                <a:gridCol w="1225296">
                  <a:extLst>
                    <a:ext uri="{9D8B030D-6E8A-4147-A177-3AD203B41FA5}">
                      <a16:colId xmlns:a16="http://schemas.microsoft.com/office/drawing/2014/main" val="3695624122"/>
                    </a:ext>
                  </a:extLst>
                </a:gridCol>
                <a:gridCol w="2118868">
                  <a:extLst>
                    <a:ext uri="{9D8B030D-6E8A-4147-A177-3AD203B41FA5}">
                      <a16:colId xmlns:a16="http://schemas.microsoft.com/office/drawing/2014/main" val="11571714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현대산스 Text"/>
                          <a:ea typeface="+mn-ea"/>
                          <a:cs typeface="Arial" panose="020B0604020202020204" pitchFamily="34" charset="0"/>
                        </a:rPr>
                        <a:t>기간</a:t>
                      </a:r>
                      <a:endParaRPr lang="ko-KR" sz="1200" b="1" dirty="0">
                        <a:effectLst/>
                        <a:latin typeface="현대산스 Tex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2023.03.06 ~ 2023.06.05</a:t>
                      </a:r>
                      <a:endParaRPr lang="ko-KR" sz="1200" dirty="0">
                        <a:effectLst/>
                        <a:latin typeface="현대산스 Text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510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 err="1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기관명</a:t>
                      </a:r>
                      <a:endParaRPr lang="ko-KR" sz="1200" b="1" dirty="0">
                        <a:effectLst/>
                        <a:latin typeface="현대산스 Tex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세종대학교 </a:t>
                      </a:r>
                      <a:r>
                        <a:rPr lang="en-US" altLang="ko-KR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Capstone </a:t>
                      </a:r>
                      <a:r>
                        <a:rPr lang="ko-KR" altLang="en-US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디자인</a:t>
                      </a:r>
                      <a:r>
                        <a:rPr lang="en-US" altLang="ko-KR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현대</a:t>
                      </a:r>
                      <a:r>
                        <a:rPr lang="en-US" altLang="ko-KR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MOBIS</a:t>
                      </a:r>
                      <a:endParaRPr lang="ko-KR" sz="1200" dirty="0">
                        <a:effectLst/>
                        <a:latin typeface="현대산스 Text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764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수행 내용</a:t>
                      </a:r>
                      <a:endParaRPr lang="ko-KR" sz="1200" b="1" dirty="0">
                        <a:effectLst/>
                        <a:latin typeface="현대산스 Tex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현대산스 Text"/>
                        </a:rPr>
                        <a:t>Spring boot 3.0, Vue3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현대산스 Text"/>
                        </a:rPr>
                        <a:t>를 사용해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현대산스 Text"/>
                        </a:rPr>
                        <a:t>백엔드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현대산스 Text"/>
                        </a:rPr>
                        <a:t> 서버와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현대산스 Text"/>
                        </a:rPr>
                        <a:t>Front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현대산스 Text"/>
                        </a:rPr>
                        <a:t>웹 사이트를 개발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현대산스 Text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현대산스 Text"/>
                        </a:rPr>
                        <a:t>플랫폼의 기능 중 해킹 시나리오 시각화를 위한 노드 연결 기능 구현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현대산스 Text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현대산스 Text"/>
                        </a:rPr>
                        <a:t>연결된 노드들을 하나의 파일로 묶어서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현대산스 Text"/>
                        </a:rPr>
                        <a:t>DB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현대산스 Text"/>
                        </a:rPr>
                        <a:t>에 저장하는 기능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현대산스 Text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현대산스 Text"/>
                        </a:rPr>
                        <a:t>웹 플랫폼 기능 구현</a:t>
                      </a:r>
                      <a:endParaRPr lang="ko-KR" sz="1000" b="0" dirty="0">
                        <a:solidFill>
                          <a:schemeClr val="tx1"/>
                        </a:solidFill>
                        <a:effectLst/>
                        <a:latin typeface="현대산스 Text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9839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현대산스 Text"/>
                          <a:ea typeface="+mn-ea"/>
                          <a:cs typeface="Arial" panose="020B0604020202020204" pitchFamily="34" charset="0"/>
                        </a:rPr>
                        <a:t>역할 및 참여도</a:t>
                      </a:r>
                      <a:r>
                        <a:rPr lang="en-US" altLang="ko-KR" sz="1200" b="1" dirty="0">
                          <a:effectLst/>
                          <a:latin typeface="현대산스 Text"/>
                          <a:ea typeface="+mn-ea"/>
                          <a:cs typeface="Arial" panose="020B0604020202020204" pitchFamily="34" charset="0"/>
                        </a:rPr>
                        <a:t>(%)</a:t>
                      </a:r>
                      <a:endParaRPr lang="ko-KR" sz="1200" b="1" dirty="0">
                        <a:effectLst/>
                        <a:latin typeface="현대산스 Tex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요구사항 명세서 작성 및 </a:t>
                      </a:r>
                      <a:r>
                        <a:rPr lang="en-US" altLang="ko-KR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Full-Stack </a:t>
                      </a:r>
                      <a:r>
                        <a:rPr lang="ko-KR" altLang="en-US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개발 </a:t>
                      </a:r>
                      <a:r>
                        <a:rPr lang="en-US" altLang="ko-KR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/ 80%</a:t>
                      </a:r>
                      <a:endParaRPr lang="ko-KR" sz="1200" dirty="0">
                        <a:effectLst/>
                        <a:latin typeface="현대산스 Text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현대산스 Text"/>
                          <a:ea typeface="+mn-ea"/>
                          <a:cs typeface="Arial" panose="020B0604020202020204" pitchFamily="34" charset="0"/>
                        </a:rPr>
                        <a:t>활용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현대산스 Text"/>
                          <a:ea typeface="+mn-ea"/>
                          <a:cs typeface="Arial" panose="020B0604020202020204" pitchFamily="34" charset="0"/>
                        </a:rPr>
                        <a:t>SW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현대산스 Text"/>
                          <a:ea typeface="+mn-ea"/>
                          <a:cs typeface="Arial" panose="020B0604020202020204" pitchFamily="34" charset="0"/>
                        </a:rPr>
                        <a:t> 언어</a:t>
                      </a:r>
                      <a:endParaRPr lang="ko-KR" sz="1200" b="1" kern="1200" dirty="0">
                        <a:solidFill>
                          <a:schemeClr val="tx1"/>
                        </a:solidFill>
                        <a:effectLst/>
                        <a:latin typeface="현대산스 Tex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 err="1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Javascript</a:t>
                      </a:r>
                      <a:r>
                        <a:rPr lang="en-US" altLang="ko-KR" sz="12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/Java</a:t>
                      </a:r>
                      <a:endParaRPr lang="ko-KR" sz="1200" dirty="0">
                        <a:effectLst/>
                        <a:latin typeface="현대산스 Text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795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프로젝트 목표 </a:t>
                      </a:r>
                      <a:r>
                        <a:rPr lang="en-US" altLang="ko-KR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현대산스 Tex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기존 해킹 시나리오를 노드의 연결로 표현하는 기능 구현을 통해 사이버 침해사고 대응 및 심층 분석을 위한 대시보드를 완성하고</a:t>
                      </a:r>
                      <a:r>
                        <a:rPr lang="en-US" altLang="ko-KR" sz="11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해당 시나리오를 여러 사람들이 모여 분석할 수 있도록 플랫폼 기능을 대시보드에 연결한다</a:t>
                      </a:r>
                      <a:r>
                        <a:rPr lang="en-US" altLang="ko-KR" sz="11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100" dirty="0">
                        <a:effectLst/>
                        <a:latin typeface="현대산스 Text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73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프로젝트 결과 </a:t>
                      </a:r>
                      <a:r>
                        <a:rPr lang="en-US" altLang="ko-KR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 dirty="0">
                          <a:effectLst/>
                          <a:latin typeface="현대산스 Text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현대산스 Tex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오픈소스를 활용해 기존 및 신규 해킹 시나리오를 노드의 연결로 표현하는 기능 완성</a:t>
                      </a:r>
                      <a:endParaRPr lang="en-US" altLang="ko-KR" sz="1100" dirty="0">
                        <a:effectLst/>
                        <a:latin typeface="현대산스 Text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ffectLst/>
                          <a:latin typeface="현대산스 Text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플랫폼 기능 중 게시판 및 실시간 채팅 기능 구현</a:t>
                      </a:r>
                      <a:endParaRPr lang="en-US" altLang="ko-KR" sz="1100" dirty="0">
                        <a:effectLst/>
                        <a:latin typeface="현대산스 Text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현대산스 Text"/>
                          <a:ea typeface="+mn-ea"/>
                          <a:cs typeface="+mn-cs"/>
                        </a:rPr>
                        <a:t>학술논문 제출</a:t>
                      </a:r>
                      <a:endParaRPr lang="ko-KR" sz="1100" dirty="0">
                        <a:effectLst/>
                        <a:latin typeface="현대산스 Text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77709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73052" y="3797478"/>
            <a:ext cx="9417048" cy="25525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</a:rPr>
              <a:t>진행했던 프로젝트에서 가장 큰 문제 및 해결에 활용한 방법</a:t>
            </a:r>
            <a:endParaRPr lang="en-US" altLang="ko-KR" sz="15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오픈소스인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baklava </a:t>
            </a:r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js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를 사용하는 요구사항이 있었는데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초기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백엔드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개발 팀에서 사용하기로 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Spring Boot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의 버전이 오픈소스가 요구하는 버전과 달라서 많은 오류가 있었습니다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그래서 개발자가 임시로 올려놓은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migration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버전의 코드를 리뷰해서 사용할 수 있는 기능과 사용할 수 없는 기능을 정리하고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사용할 수 없는 기능은 기존 버전의 소스 코드를 사용해 직접 개발했습니다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사용할 수 없었던 기능 중에 하나는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vue.js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에서 제공하는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sidebar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기능이 있었는데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bootstrap API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를 사용해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sidebar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에 새로운 페이지를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view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할 수 있는 기능을 개발하였습니다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</a:rPr>
              <a:t>프로젝트 진행 프로세스</a:t>
            </a:r>
            <a:endParaRPr lang="en-US" altLang="ko-KR" sz="15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기획 회의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요구사항 작성 및 프로젝트 목표 설정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) 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요구사항 명세서 작성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개발 회의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사용할 기술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Stack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설정 및 역할 분담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-&gt;Used-Case Diagram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과 요구사항 명세서 기반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Sequence Diagram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작성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개발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요구사항 수정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명세서 수정 및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Diagram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수정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개발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QA 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배포 테스트</a:t>
            </a:r>
          </a:p>
        </p:txBody>
      </p:sp>
    </p:spTree>
    <p:extLst>
      <p:ext uri="{BB962C8B-B14F-4D97-AF65-F5344CB8AC3E}">
        <p14:creationId xmlns:p14="http://schemas.microsoft.com/office/powerpoint/2010/main" val="4135155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74FD89-23F8-63C7-1087-273CEC595DC5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4)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개인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Research 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임베디드 시스템 보안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527AD-B7E8-61FD-75C8-500EA5541F86}"/>
              </a:ext>
            </a:extLst>
          </p:cNvPr>
          <p:cNvSpPr txBox="1"/>
          <p:nvPr/>
        </p:nvSpPr>
        <p:spPr>
          <a:xfrm>
            <a:off x="47011" y="1021057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1.Linux</a:t>
            </a:r>
            <a:r>
              <a:rPr lang="ko-KR" altLang="en-US" b="1" u="sng" dirty="0"/>
              <a:t> </a:t>
            </a:r>
            <a:r>
              <a:rPr lang="en-US" altLang="ko-KR" b="1" u="sng" dirty="0"/>
              <a:t>log server </a:t>
            </a:r>
            <a:r>
              <a:rPr lang="ko-KR" altLang="en-US" b="1" u="sng" dirty="0"/>
              <a:t>개발</a:t>
            </a:r>
          </a:p>
        </p:txBody>
      </p:sp>
      <p:pic>
        <p:nvPicPr>
          <p:cNvPr id="4" name="그림 3" descr="텍스트, 스크린샷, 디스플레이, 라인이(가) 표시된 사진&#10;&#10;자동 생성된 설명">
            <a:extLst>
              <a:ext uri="{FF2B5EF4-FFF2-40B4-BE49-F238E27FC236}">
                <a16:creationId xmlns:a16="http://schemas.microsoft.com/office/drawing/2014/main" id="{2CFA5EA7-9C8F-7D97-4BB9-5C8060535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" y="1709771"/>
            <a:ext cx="4158899" cy="3427867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5EAEE6C-43FC-B094-6511-A68E9DDD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86" y="1709771"/>
            <a:ext cx="4437473" cy="374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9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74FD89-23F8-63C7-1087-273CEC595DC5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4)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개인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Research 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임베디드 시스템 보안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527AD-B7E8-61FD-75C8-500EA5541F86}"/>
              </a:ext>
            </a:extLst>
          </p:cNvPr>
          <p:cNvSpPr txBox="1"/>
          <p:nvPr/>
        </p:nvSpPr>
        <p:spPr>
          <a:xfrm>
            <a:off x="47011" y="1021057"/>
            <a:ext cx="25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2.Linux</a:t>
            </a:r>
            <a:r>
              <a:rPr lang="ko-KR" altLang="en-US" b="1" u="sng" dirty="0"/>
              <a:t> </a:t>
            </a:r>
            <a:r>
              <a:rPr lang="en-US" altLang="ko-KR" b="1" u="sng" dirty="0"/>
              <a:t>System Call </a:t>
            </a:r>
            <a:r>
              <a:rPr lang="ko-KR" altLang="en-US" b="1" u="sng" dirty="0"/>
              <a:t>구현</a:t>
            </a:r>
          </a:p>
        </p:txBody>
      </p:sp>
      <p:pic>
        <p:nvPicPr>
          <p:cNvPr id="4" name="그림 3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40EDF7DD-B66D-6F2D-E942-972331A3C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" y="1536309"/>
            <a:ext cx="3463961" cy="3619224"/>
          </a:xfrm>
          <a:prstGeom prst="rect">
            <a:avLst/>
          </a:prstGeom>
        </p:spPr>
      </p:pic>
      <p:pic>
        <p:nvPicPr>
          <p:cNvPr id="7" name="그림 6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F5CE847-A031-B881-7C0F-4E6A9675A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89" y="1211738"/>
            <a:ext cx="3696517" cy="4897739"/>
          </a:xfrm>
          <a:prstGeom prst="rect">
            <a:avLst/>
          </a:prstGeom>
        </p:spPr>
      </p:pic>
      <p:pic>
        <p:nvPicPr>
          <p:cNvPr id="10" name="그림 9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FD59B694-776B-4407-E2F6-D9C1F81242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"/>
          <a:stretch/>
        </p:blipFill>
        <p:spPr>
          <a:xfrm>
            <a:off x="7001887" y="1479884"/>
            <a:ext cx="2904114" cy="3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93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74FD89-23F8-63C7-1087-273CEC595DC5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4)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개인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Research 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임베디드 시스템 보안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527AD-B7E8-61FD-75C8-500EA5541F86}"/>
              </a:ext>
            </a:extLst>
          </p:cNvPr>
          <p:cNvSpPr txBox="1"/>
          <p:nvPr/>
        </p:nvSpPr>
        <p:spPr>
          <a:xfrm>
            <a:off x="47011" y="1021057"/>
            <a:ext cx="25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2.Linux</a:t>
            </a:r>
            <a:r>
              <a:rPr lang="ko-KR" altLang="en-US" b="1" u="sng" dirty="0"/>
              <a:t> </a:t>
            </a:r>
            <a:r>
              <a:rPr lang="en-US" altLang="ko-KR" b="1" u="sng" dirty="0"/>
              <a:t>System Call </a:t>
            </a:r>
            <a:r>
              <a:rPr lang="ko-KR" altLang="en-US" b="1" u="sng" dirty="0"/>
              <a:t>구현</a:t>
            </a:r>
          </a:p>
        </p:txBody>
      </p:sp>
      <p:pic>
        <p:nvPicPr>
          <p:cNvPr id="5" name="그림 4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666E369-1059-E129-335F-624CCD194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" y="1485258"/>
            <a:ext cx="2934124" cy="3887483"/>
          </a:xfrm>
          <a:prstGeom prst="rect">
            <a:avLst/>
          </a:prstGeom>
        </p:spPr>
      </p:pic>
      <p:pic>
        <p:nvPicPr>
          <p:cNvPr id="8" name="그림 7" descr="텍스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C1AED05-1756-CDFC-A485-5639D7983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46" y="1485258"/>
            <a:ext cx="3555825" cy="4746853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F828BC0-028D-E1FC-876E-D9D50FDD9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71" y="1485258"/>
            <a:ext cx="3332269" cy="48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43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74FD89-23F8-63C7-1087-273CEC595DC5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4)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개인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Research 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임베디드 시스템 보안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527AD-B7E8-61FD-75C8-500EA5541F86}"/>
              </a:ext>
            </a:extLst>
          </p:cNvPr>
          <p:cNvSpPr txBox="1"/>
          <p:nvPr/>
        </p:nvSpPr>
        <p:spPr>
          <a:xfrm>
            <a:off x="47011" y="1021057"/>
            <a:ext cx="25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2.Linux</a:t>
            </a:r>
            <a:r>
              <a:rPr lang="ko-KR" altLang="en-US" b="1" u="sng" dirty="0"/>
              <a:t> </a:t>
            </a:r>
            <a:r>
              <a:rPr lang="en-US" altLang="ko-KR" b="1" u="sng" dirty="0"/>
              <a:t>System Call </a:t>
            </a:r>
            <a:r>
              <a:rPr lang="ko-KR" altLang="en-US" b="1" u="sng" dirty="0"/>
              <a:t>구현</a:t>
            </a:r>
          </a:p>
        </p:txBody>
      </p:sp>
      <p:pic>
        <p:nvPicPr>
          <p:cNvPr id="5" name="그림 4" descr="텍스트, 전자제품, 컴퓨터, 스크린샷이(가) 표시된 사진&#10;&#10;자동 생성된 설명">
            <a:extLst>
              <a:ext uri="{FF2B5EF4-FFF2-40B4-BE49-F238E27FC236}">
                <a16:creationId xmlns:a16="http://schemas.microsoft.com/office/drawing/2014/main" id="{05327FEB-AB92-42C0-F5F7-985186A91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9" y="1652190"/>
            <a:ext cx="3381989" cy="4705612"/>
          </a:xfrm>
          <a:prstGeom prst="rect">
            <a:avLst/>
          </a:prstGeom>
        </p:spPr>
      </p:pic>
      <p:pic>
        <p:nvPicPr>
          <p:cNvPr id="8" name="그림 7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4C88B8EF-91C5-EAE6-7E5F-C1FEF154E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610" y="1652190"/>
            <a:ext cx="3707504" cy="479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36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74FD89-23F8-63C7-1087-273CEC595DC5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4)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개인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Research 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임베디드 시스템 보안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527AD-B7E8-61FD-75C8-500EA5541F86}"/>
              </a:ext>
            </a:extLst>
          </p:cNvPr>
          <p:cNvSpPr txBox="1"/>
          <p:nvPr/>
        </p:nvSpPr>
        <p:spPr>
          <a:xfrm>
            <a:off x="47011" y="1021057"/>
            <a:ext cx="25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2.Linux</a:t>
            </a:r>
            <a:r>
              <a:rPr lang="ko-KR" altLang="en-US" b="1" u="sng" dirty="0"/>
              <a:t> </a:t>
            </a:r>
            <a:r>
              <a:rPr lang="en-US" altLang="ko-KR" b="1" u="sng" dirty="0"/>
              <a:t>System Call </a:t>
            </a:r>
            <a:r>
              <a:rPr lang="ko-KR" altLang="en-US" b="1" u="sng" dirty="0"/>
              <a:t>구현</a:t>
            </a: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6E80572-06C6-461D-2781-29AF4C41C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53"/>
          <a:stretch/>
        </p:blipFill>
        <p:spPr>
          <a:xfrm>
            <a:off x="173691" y="1709771"/>
            <a:ext cx="3194149" cy="344029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16ED13-BAEE-0F2F-5811-3AF19DDE01A4}"/>
              </a:ext>
            </a:extLst>
          </p:cNvPr>
          <p:cNvGrpSpPr/>
          <p:nvPr/>
        </p:nvGrpSpPr>
        <p:grpSpPr>
          <a:xfrm>
            <a:off x="4197202" y="1709771"/>
            <a:ext cx="3822112" cy="4185389"/>
            <a:chOff x="4197201" y="1709771"/>
            <a:chExt cx="3822112" cy="4185389"/>
          </a:xfrm>
        </p:grpSpPr>
        <p:pic>
          <p:nvPicPr>
            <p:cNvPr id="8" name="그림 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AD26BB74-A0F8-88A5-8A83-1F7A8699B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313" y="3113766"/>
              <a:ext cx="3780000" cy="2781394"/>
            </a:xfrm>
            <a:prstGeom prst="rect">
              <a:avLst/>
            </a:prstGeom>
          </p:spPr>
        </p:pic>
        <p:pic>
          <p:nvPicPr>
            <p:cNvPr id="11" name="그림 10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F927E991-60A8-B044-38BD-949B8DB5F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069"/>
            <a:stretch/>
          </p:blipFill>
          <p:spPr>
            <a:xfrm>
              <a:off x="4197201" y="1709771"/>
              <a:ext cx="3780000" cy="1356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81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5)D/C Motor PID </a:t>
            </a: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Controll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22560"/>
              </p:ext>
            </p:extLst>
          </p:nvPr>
        </p:nvGraphicFramePr>
        <p:xfrm>
          <a:off x="273052" y="937804"/>
          <a:ext cx="9417048" cy="2160000"/>
        </p:xfrm>
        <a:graphic>
          <a:graphicData uri="http://schemas.openxmlformats.org/drawingml/2006/table">
            <a:tbl>
              <a:tblPr firstRow="1" firstCol="1" bandRow="1"/>
              <a:tblGrid>
                <a:gridCol w="2101848">
                  <a:extLst>
                    <a:ext uri="{9D8B030D-6E8A-4147-A177-3AD203B41FA5}">
                      <a16:colId xmlns:a16="http://schemas.microsoft.com/office/drawing/2014/main" val="1470747494"/>
                    </a:ext>
                  </a:extLst>
                </a:gridCol>
                <a:gridCol w="3971036">
                  <a:extLst>
                    <a:ext uri="{9D8B030D-6E8A-4147-A177-3AD203B41FA5}">
                      <a16:colId xmlns:a16="http://schemas.microsoft.com/office/drawing/2014/main" val="2350907120"/>
                    </a:ext>
                  </a:extLst>
                </a:gridCol>
                <a:gridCol w="1225296">
                  <a:extLst>
                    <a:ext uri="{9D8B030D-6E8A-4147-A177-3AD203B41FA5}">
                      <a16:colId xmlns:a16="http://schemas.microsoft.com/office/drawing/2014/main" val="3695624122"/>
                    </a:ext>
                  </a:extLst>
                </a:gridCol>
                <a:gridCol w="2118868">
                  <a:extLst>
                    <a:ext uri="{9D8B030D-6E8A-4147-A177-3AD203B41FA5}">
                      <a16:colId xmlns:a16="http://schemas.microsoft.com/office/drawing/2014/main" val="11571714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기간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2023.12.11 ~ 2023.12.15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510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기관명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HL </a:t>
                      </a:r>
                      <a:r>
                        <a:rPr lang="ko-KR" altLang="en-US" sz="1200" dirty="0"/>
                        <a:t>만도 </a:t>
                      </a:r>
                      <a:r>
                        <a:rPr lang="en-US" altLang="ko-KR" sz="1200" dirty="0"/>
                        <a:t>&amp; HL </a:t>
                      </a:r>
                      <a:r>
                        <a:rPr lang="ko-KR" altLang="en-US" sz="1200" dirty="0" err="1"/>
                        <a:t>클레무브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Intelligent Vehicle School</a:t>
                      </a: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764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 내용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Infineon TC275 </a:t>
                      </a:r>
                      <a:r>
                        <a:rPr lang="ko-KR" altLang="en-US" sz="12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보드 </a:t>
                      </a:r>
                      <a:r>
                        <a:rPr lang="en-US" altLang="ko-KR" sz="12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/ Trace32</a:t>
                      </a:r>
                      <a:r>
                        <a:rPr lang="ko-KR" altLang="en-US" sz="12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를 사용한 </a:t>
                      </a:r>
                      <a:r>
                        <a:rPr lang="en-US" altLang="ko-KR" sz="12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D/C </a:t>
                      </a:r>
                      <a:r>
                        <a:rPr lang="ko-KR" altLang="en-US" sz="12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모터 </a:t>
                      </a:r>
                      <a:r>
                        <a:rPr lang="en-US" altLang="ko-KR" sz="12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PID </a:t>
                      </a:r>
                      <a:r>
                        <a:rPr lang="ko-KR" altLang="en-US" sz="12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제어</a:t>
                      </a:r>
                      <a:endParaRPr lang="en-US" altLang="ko-KR" sz="1200" b="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9839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역할 및 참여도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(%)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임베디드 개발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/ 100%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활용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SW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언어</a:t>
                      </a:r>
                      <a:endParaRPr lang="ko-KR" sz="12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C, MATLAB, Simulink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795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목표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임베디드 시스템 </a:t>
                      </a:r>
                      <a:r>
                        <a:rPr lang="en-US" altLang="ko-KR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개발 역량 증가</a:t>
                      </a:r>
                      <a:endParaRPr lang="en-US" altLang="ko-KR" sz="9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D/C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모터 </a:t>
                      </a: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PID 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제어 구현</a:t>
                      </a:r>
                      <a:endParaRPr lang="en-US" altLang="ko-KR" sz="900" b="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73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결과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D/C</a:t>
                      </a:r>
                      <a:r>
                        <a:rPr lang="ko-KR" altLang="en-US" sz="10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모터 </a:t>
                      </a:r>
                      <a:r>
                        <a:rPr lang="en-US" altLang="ko-KR" sz="10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PID </a:t>
                      </a:r>
                      <a:r>
                        <a:rPr lang="ko-KR" altLang="en-US" sz="10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제어 구현</a:t>
                      </a:r>
                      <a:endParaRPr lang="en-US" altLang="ko-KR" sz="1000" b="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Trace32</a:t>
                      </a:r>
                      <a:r>
                        <a:rPr lang="ko-KR" altLang="en-US" sz="10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사용 경험 및 임베디드 요구사항 구현 역량</a:t>
                      </a:r>
                      <a:endParaRPr lang="ko-KR" altLang="ko-KR" sz="1000" b="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77709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73052" y="3619773"/>
            <a:ext cx="9417048" cy="27302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</a:rPr>
              <a:t>진행했던 프로젝트에서 가장 큰 문제 및 해결에 활용한 방법</a:t>
            </a:r>
            <a:endParaRPr lang="en-US" altLang="ko-KR" sz="15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이론상 계산했던 값과 실제 보드에서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D/C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모터로 전달하는 전압에 따른 출력의 차이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그리고 전압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value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의 범위가 </a:t>
            </a:r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Aurix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Studio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내에서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255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로 제한되어 있었다는 점으로 인해 실제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초에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바퀴를 돌도록 제어하는 부분이 가장 큰 문제였습니다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이를 위해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calibration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과정을 거쳐 실제 모터가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바퀴를 돌 때 필요한 전압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value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를 계산하고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이를 바탕으로 주어진 요구사항에 맞게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D/C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모터를 제어할 수 있었습니다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</a:rPr>
              <a:t>프로젝트 진행 프로세스</a:t>
            </a:r>
            <a:endParaRPr lang="en-US" altLang="ko-KR" sz="15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요구사항 제시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계획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설계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(with MATLAB &amp; Simulink) 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개발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테스트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Calibration 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개발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수정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) 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15238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63527AD-B7E8-61FD-75C8-500EA5541F86}"/>
              </a:ext>
            </a:extLst>
          </p:cNvPr>
          <p:cNvSpPr txBox="1"/>
          <p:nvPr/>
        </p:nvSpPr>
        <p:spPr>
          <a:xfrm>
            <a:off x="317721" y="1250466"/>
            <a:ext cx="737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DC motor Dynamics Ordinary differential equation with MATLAB &amp; Simulink</a:t>
            </a:r>
            <a:endParaRPr lang="ko-KR" altLang="en-US" b="1" u="sng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FB29A9-4CF8-2B08-1527-A3C93F85F80F}"/>
              </a:ext>
            </a:extLst>
          </p:cNvPr>
          <p:cNvSpPr txBox="1">
            <a:spLocks/>
          </p:cNvSpPr>
          <p:nvPr/>
        </p:nvSpPr>
        <p:spPr bwMode="auto">
          <a:xfrm>
            <a:off x="47011" y="18966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5)D/C Motor PID </a:t>
            </a: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Controll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52D085D1-C699-7B84-FDAA-9F9EECE51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74" y="1619798"/>
            <a:ext cx="4154131" cy="1642063"/>
          </a:xfrm>
          <a:prstGeom prst="rect">
            <a:avLst/>
          </a:prstGeom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BAA3D72-38ED-3AC4-4829-7E14893F27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7" r="11656"/>
          <a:stretch/>
        </p:blipFill>
        <p:spPr>
          <a:xfrm>
            <a:off x="4385509" y="1619798"/>
            <a:ext cx="2003259" cy="2322671"/>
          </a:xfrm>
          <a:prstGeom prst="rect">
            <a:avLst/>
          </a:prstGeom>
        </p:spPr>
      </p:pic>
      <p:pic>
        <p:nvPicPr>
          <p:cNvPr id="13" name="그림 12" descr="그래프, 라인, 도표이(가) 표시된 사진&#10;&#10;자동 생성된 설명">
            <a:extLst>
              <a:ext uri="{FF2B5EF4-FFF2-40B4-BE49-F238E27FC236}">
                <a16:creationId xmlns:a16="http://schemas.microsoft.com/office/drawing/2014/main" id="{3E3D398D-01AD-983E-72F9-38B2F79C5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68" y="1671110"/>
            <a:ext cx="3289459" cy="2220047"/>
          </a:xfrm>
          <a:prstGeom prst="rect">
            <a:avLst/>
          </a:prstGeom>
        </p:spPr>
      </p:pic>
      <p:pic>
        <p:nvPicPr>
          <p:cNvPr id="15" name="그림 14" descr="텍스트, 도표, 라인, 평행이(가) 표시된 사진&#10;&#10;자동 생성된 설명">
            <a:extLst>
              <a:ext uri="{FF2B5EF4-FFF2-40B4-BE49-F238E27FC236}">
                <a16:creationId xmlns:a16="http://schemas.microsoft.com/office/drawing/2014/main" id="{36639541-05D4-8BDB-80D2-3C3FF98EDB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46"/>
          <a:stretch/>
        </p:blipFill>
        <p:spPr>
          <a:xfrm>
            <a:off x="389252" y="3311199"/>
            <a:ext cx="3860922" cy="2884006"/>
          </a:xfrm>
          <a:prstGeom prst="rect">
            <a:avLst/>
          </a:prstGeom>
        </p:spPr>
      </p:pic>
      <p:pic>
        <p:nvPicPr>
          <p:cNvPr id="18" name="그림 17" descr="텍스트, 도표, 라인, 평행이(가) 표시된 사진&#10;&#10;자동 생성된 설명">
            <a:extLst>
              <a:ext uri="{FF2B5EF4-FFF2-40B4-BE49-F238E27FC236}">
                <a16:creationId xmlns:a16="http://schemas.microsoft.com/office/drawing/2014/main" id="{5A396D7F-A9B3-5798-9B78-FD626BE234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7"/>
          <a:stretch/>
        </p:blipFill>
        <p:spPr>
          <a:xfrm>
            <a:off x="4654640" y="4226644"/>
            <a:ext cx="4144905" cy="192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63527AD-B7E8-61FD-75C8-500EA5541F86}"/>
              </a:ext>
            </a:extLst>
          </p:cNvPr>
          <p:cNvSpPr txBox="1"/>
          <p:nvPr/>
        </p:nvSpPr>
        <p:spPr>
          <a:xfrm>
            <a:off x="317721" y="1250466"/>
            <a:ext cx="527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DC motor PID </a:t>
            </a:r>
            <a:r>
              <a:rPr lang="en-US" altLang="ko-KR" b="1" u="sng" dirty="0" err="1"/>
              <a:t>Controll</a:t>
            </a:r>
            <a:r>
              <a:rPr lang="en-US" altLang="ko-KR" b="1" u="sng" dirty="0"/>
              <a:t> with Infineon TC275 &amp; Trace32</a:t>
            </a:r>
            <a:endParaRPr lang="ko-KR" altLang="en-US" b="1" u="sng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FB29A9-4CF8-2B08-1527-A3C93F85F80F}"/>
              </a:ext>
            </a:extLst>
          </p:cNvPr>
          <p:cNvSpPr txBox="1">
            <a:spLocks/>
          </p:cNvSpPr>
          <p:nvPr/>
        </p:nvSpPr>
        <p:spPr bwMode="auto">
          <a:xfrm>
            <a:off x="47011" y="18966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5)D/C Motor PID </a:t>
            </a: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Controll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 descr="전자제품, 노트북, 컴퓨터 구성 요소, 컴퓨터 하드웨어이(가) 표시된 사진&#10;&#10;자동 생성된 설명">
            <a:extLst>
              <a:ext uri="{FF2B5EF4-FFF2-40B4-BE49-F238E27FC236}">
                <a16:creationId xmlns:a16="http://schemas.microsoft.com/office/drawing/2014/main" id="{F0CCEA96-1759-82A4-947C-70F5F653E5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r="16252"/>
          <a:stretch/>
        </p:blipFill>
        <p:spPr>
          <a:xfrm>
            <a:off x="5732634" y="1975301"/>
            <a:ext cx="2364206" cy="4211772"/>
          </a:xfrm>
          <a:prstGeom prst="rect">
            <a:avLst/>
          </a:prstGeom>
        </p:spPr>
      </p:pic>
      <p:pic>
        <p:nvPicPr>
          <p:cNvPr id="7" name="그림 6" descr="전자제품, 텍스트, 컴퓨터, 컴퓨터 하드웨어이(가) 표시된 사진&#10;&#10;자동 생성된 설명">
            <a:extLst>
              <a:ext uri="{FF2B5EF4-FFF2-40B4-BE49-F238E27FC236}">
                <a16:creationId xmlns:a16="http://schemas.microsoft.com/office/drawing/2014/main" id="{F9B50E00-35FA-0EF7-D494-4ECAE8272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" t="7797" r="7314" b="34715"/>
          <a:stretch/>
        </p:blipFill>
        <p:spPr>
          <a:xfrm>
            <a:off x="317721" y="1733447"/>
            <a:ext cx="3025943" cy="2347740"/>
          </a:xfrm>
          <a:prstGeom prst="rect">
            <a:avLst/>
          </a:prstGeom>
        </p:spPr>
      </p:pic>
      <p:pic>
        <p:nvPicPr>
          <p:cNvPr id="10" name="그림 9" descr="전자제품, 텍스트, 노트북, 컴퓨터이(가) 표시된 사진&#10;&#10;자동 생성된 설명">
            <a:extLst>
              <a:ext uri="{FF2B5EF4-FFF2-40B4-BE49-F238E27FC236}">
                <a16:creationId xmlns:a16="http://schemas.microsoft.com/office/drawing/2014/main" id="{16F78695-0E05-CB0B-533E-5E7B2CE8F2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5" b="15679"/>
          <a:stretch/>
        </p:blipFill>
        <p:spPr>
          <a:xfrm>
            <a:off x="317721" y="3994033"/>
            <a:ext cx="3025943" cy="19796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109CE4-DF9D-89F0-C040-6687A52F67CF}"/>
              </a:ext>
            </a:extLst>
          </p:cNvPr>
          <p:cNvSpPr/>
          <p:nvPr/>
        </p:nvSpPr>
        <p:spPr>
          <a:xfrm>
            <a:off x="6785811" y="3519237"/>
            <a:ext cx="739942" cy="5173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2B393-C644-5D30-E22C-A7012168B6DA}"/>
              </a:ext>
            </a:extLst>
          </p:cNvPr>
          <p:cNvSpPr txBox="1"/>
          <p:nvPr/>
        </p:nvSpPr>
        <p:spPr>
          <a:xfrm>
            <a:off x="3260558" y="3782679"/>
            <a:ext cx="16145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D/C </a:t>
            </a:r>
            <a:r>
              <a:rPr lang="ko-KR" altLang="en-US" sz="1050" dirty="0"/>
              <a:t>모터 출력 </a:t>
            </a:r>
            <a:r>
              <a:rPr lang="en-US" altLang="ko-KR" sz="1050" dirty="0"/>
              <a:t>value </a:t>
            </a:r>
            <a:r>
              <a:rPr lang="ko-KR" altLang="en-US" sz="1050" dirty="0"/>
              <a:t>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7983E-3B02-4F98-EA1E-7BB184518E5A}"/>
              </a:ext>
            </a:extLst>
          </p:cNvPr>
          <p:cNvSpPr txBox="1"/>
          <p:nvPr/>
        </p:nvSpPr>
        <p:spPr>
          <a:xfrm>
            <a:off x="3260558" y="5719763"/>
            <a:ext cx="14157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D/C </a:t>
            </a:r>
            <a:r>
              <a:rPr lang="ko-KR" altLang="en-US" sz="1050" dirty="0"/>
              <a:t>모터 </a:t>
            </a:r>
            <a:r>
              <a:rPr lang="en-US" altLang="ko-KR" sz="1050" dirty="0"/>
              <a:t>control </a:t>
            </a:r>
            <a:r>
              <a:rPr lang="ko-KR" altLang="en-US" sz="1050" dirty="0"/>
              <a:t>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60875-608D-6E5E-6003-E2B25ED84526}"/>
              </a:ext>
            </a:extLst>
          </p:cNvPr>
          <p:cNvSpPr txBox="1"/>
          <p:nvPr/>
        </p:nvSpPr>
        <p:spPr>
          <a:xfrm>
            <a:off x="5648414" y="1733447"/>
            <a:ext cx="20008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Trace32 &amp; TC275 with D/C motor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3455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 bwMode="auto">
          <a:xfrm>
            <a:off x="273050" y="193675"/>
            <a:ext cx="963294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Project 6. OTA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위한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Bootloader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설계 및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SW Binary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위변조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감지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625290"/>
              </p:ext>
            </p:extLst>
          </p:nvPr>
        </p:nvGraphicFramePr>
        <p:xfrm>
          <a:off x="273052" y="937803"/>
          <a:ext cx="9417048" cy="3121404"/>
        </p:xfrm>
        <a:graphic>
          <a:graphicData uri="http://schemas.openxmlformats.org/drawingml/2006/table">
            <a:tbl>
              <a:tblPr firstRow="1" firstCol="1" bandRow="1"/>
              <a:tblGrid>
                <a:gridCol w="2101848">
                  <a:extLst>
                    <a:ext uri="{9D8B030D-6E8A-4147-A177-3AD203B41FA5}">
                      <a16:colId xmlns:a16="http://schemas.microsoft.com/office/drawing/2014/main" val="1470747494"/>
                    </a:ext>
                  </a:extLst>
                </a:gridCol>
                <a:gridCol w="3971036">
                  <a:extLst>
                    <a:ext uri="{9D8B030D-6E8A-4147-A177-3AD203B41FA5}">
                      <a16:colId xmlns:a16="http://schemas.microsoft.com/office/drawing/2014/main" val="2350907120"/>
                    </a:ext>
                  </a:extLst>
                </a:gridCol>
                <a:gridCol w="1225296">
                  <a:extLst>
                    <a:ext uri="{9D8B030D-6E8A-4147-A177-3AD203B41FA5}">
                      <a16:colId xmlns:a16="http://schemas.microsoft.com/office/drawing/2014/main" val="3695624122"/>
                    </a:ext>
                  </a:extLst>
                </a:gridCol>
                <a:gridCol w="2118868">
                  <a:extLst>
                    <a:ext uri="{9D8B030D-6E8A-4147-A177-3AD203B41FA5}">
                      <a16:colId xmlns:a16="http://schemas.microsoft.com/office/drawing/2014/main" val="1157171418"/>
                    </a:ext>
                  </a:extLst>
                </a:gridCol>
              </a:tblGrid>
              <a:tr h="4409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기간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2023.12.21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2024.01.10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51037"/>
                  </a:ext>
                </a:extLst>
              </a:tr>
              <a:tr h="3923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기관명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Intelligent Vehicle School (HL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만도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HL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클레무브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현대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NGV)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76491"/>
                  </a:ext>
                </a:extLst>
              </a:tr>
              <a:tr h="3751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 내용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TC 275LP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보드를 사용한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Bootloader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Reprogramming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구현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983951"/>
                  </a:ext>
                </a:extLst>
              </a:tr>
              <a:tr h="549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역할 및 참여도</a:t>
                      </a:r>
                      <a:r>
                        <a:rPr lang="en-US" altLang="ko-KR" sz="1200" b="1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(%)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임베디드 개발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200" b="1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활용 </a:t>
                      </a:r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SW</a:t>
                      </a:r>
                      <a:r>
                        <a:rPr lang="ko-KR" altLang="en-US" sz="1200" b="1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언어</a:t>
                      </a:r>
                      <a:endParaRPr lang="ko-KR" sz="12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언어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79526"/>
                  </a:ext>
                </a:extLst>
              </a:tr>
              <a:tr h="6316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목표 </a:t>
                      </a:r>
                      <a:r>
                        <a:rPr lang="en-US" altLang="ko-KR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OTA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Reprogramming 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과정에서 발생할 수 있는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Security,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Safety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문제를 고려한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Bootloader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설계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737222"/>
                  </a:ext>
                </a:extLst>
              </a:tr>
              <a:tr h="549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결과 </a:t>
                      </a:r>
                      <a:r>
                        <a:rPr lang="en-US" altLang="ko-KR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AUTOSAR MCAL Configuration (</a:t>
                      </a:r>
                      <a:r>
                        <a:rPr lang="en-US" altLang="ko-KR" sz="1200" kern="100" dirty="0" err="1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Adc</a:t>
                      </a:r>
                      <a:r>
                        <a:rPr lang="en-US" altLang="ko-KR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, Can, </a:t>
                      </a:r>
                      <a:r>
                        <a:rPr lang="en-US" altLang="ko-KR" sz="1200" kern="100" dirty="0" err="1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Dio</a:t>
                      </a:r>
                      <a:r>
                        <a:rPr lang="en-US" altLang="ko-KR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200" kern="100" dirty="0" err="1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Gpt</a:t>
                      </a:r>
                      <a:r>
                        <a:rPr lang="en-US" altLang="ko-KR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200" kern="100" dirty="0" err="1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Nvm</a:t>
                      </a:r>
                      <a:r>
                        <a:rPr lang="en-US" altLang="ko-KR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, Fee, </a:t>
                      </a:r>
                      <a:r>
                        <a:rPr lang="en-US" altLang="ko-KR" sz="1200" kern="100" dirty="0" err="1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Fls</a:t>
                      </a:r>
                      <a:r>
                        <a:rPr lang="en-US" altLang="ko-KR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200" kern="100" dirty="0" err="1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Irq</a:t>
                      </a:r>
                      <a:r>
                        <a:rPr lang="en-US" altLang="ko-KR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ko-KR" sz="1200" kern="10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ISO 14229,</a:t>
                      </a:r>
                      <a:r>
                        <a:rPr lang="ko-KR" altLang="en-US" sz="1200" kern="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kern="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ISO 15765</a:t>
                      </a:r>
                      <a:r>
                        <a:rPr lang="ko-KR" altLang="en-US" sz="1200" kern="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kern="10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를</a:t>
                      </a:r>
                      <a:r>
                        <a:rPr lang="ko-KR" altLang="en-US" sz="1200" kern="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준수하는 </a:t>
                      </a:r>
                      <a:r>
                        <a:rPr lang="en-US" altLang="ko-KR" sz="1200" kern="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UDS (Unified Diagnostic Services)</a:t>
                      </a:r>
                      <a:r>
                        <a:rPr lang="ko-KR" altLang="en-US" sz="1200" kern="1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구현</a:t>
                      </a:r>
                      <a:endParaRPr lang="en-US" altLang="ko-KR" sz="1200" kern="10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Secure Flash 2.0</a:t>
                      </a:r>
                      <a:r>
                        <a:rPr lang="ko-KR" altLang="en-US" sz="1200" kern="100" dirty="0" err="1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를</a:t>
                      </a:r>
                      <a:r>
                        <a:rPr lang="ko-KR" altLang="en-US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고려한 </a:t>
                      </a:r>
                      <a:r>
                        <a:rPr lang="en-US" altLang="ko-KR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OTA Reprogramming Bootloader</a:t>
                      </a:r>
                      <a:r>
                        <a:rPr lang="ko-KR" altLang="en-US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구현</a:t>
                      </a:r>
                      <a:endParaRPr lang="en-US" altLang="ko-KR" sz="1200" kern="10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Trace</a:t>
                      </a:r>
                      <a:r>
                        <a:rPr lang="ko-KR" altLang="en-US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32,</a:t>
                      </a:r>
                      <a:r>
                        <a:rPr lang="ko-KR" altLang="en-US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kern="100" dirty="0" err="1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CANoe</a:t>
                      </a:r>
                      <a:r>
                        <a:rPr lang="ko-KR" altLang="en-US" sz="1200" kern="100" dirty="0" err="1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를</a:t>
                      </a:r>
                      <a:r>
                        <a:rPr lang="ko-KR" altLang="en-US" sz="1200" kern="100" dirty="0">
                          <a:solidFill>
                            <a:sysClr val="windowText" lastClr="0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통한 디버깅 및 동적 검증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77709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73052" y="4190000"/>
            <a:ext cx="9417048" cy="216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820625-CC53-71A0-BE03-C202C5535651}"/>
              </a:ext>
            </a:extLst>
          </p:cNvPr>
          <p:cNvSpPr txBox="1"/>
          <p:nvPr/>
        </p:nvSpPr>
        <p:spPr>
          <a:xfrm>
            <a:off x="365955" y="4247919"/>
            <a:ext cx="2438316" cy="31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▶ </a:t>
            </a:r>
            <a:r>
              <a:rPr lang="ko-KR" altLang="en-US" sz="1400" b="1" i="0" dirty="0">
                <a:solidFill>
                  <a:srgbClr val="444447"/>
                </a:solidFill>
                <a:effectLst/>
                <a:latin typeface="-apple-system"/>
              </a:rPr>
              <a:t>프로젝트 진행 프로세스</a:t>
            </a:r>
            <a:endParaRPr lang="ko-KR" altLang="en-US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931F27-2CDC-19DB-4BDC-7E283D32D069}"/>
              </a:ext>
            </a:extLst>
          </p:cNvPr>
          <p:cNvGrpSpPr/>
          <p:nvPr/>
        </p:nvGrpSpPr>
        <p:grpSpPr>
          <a:xfrm>
            <a:off x="826684" y="5290922"/>
            <a:ext cx="7767525" cy="865502"/>
            <a:chOff x="826684" y="4851307"/>
            <a:chExt cx="7767525" cy="865502"/>
          </a:xfrm>
        </p:grpSpPr>
        <p:sp>
          <p:nvSpPr>
            <p:cNvPr id="30" name="사각형: 둥근 모서리 4">
              <a:extLst>
                <a:ext uri="{FF2B5EF4-FFF2-40B4-BE49-F238E27FC236}">
                  <a16:creationId xmlns:a16="http://schemas.microsoft.com/office/drawing/2014/main" id="{8696FE6A-EA01-B592-269A-CA1F4A4D185C}"/>
                </a:ext>
              </a:extLst>
            </p:cNvPr>
            <p:cNvSpPr/>
            <p:nvPr/>
          </p:nvSpPr>
          <p:spPr>
            <a:xfrm>
              <a:off x="1051264" y="5223654"/>
              <a:ext cx="1338693" cy="485192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1.</a:t>
              </a:r>
              <a:r>
                <a:rPr lang="ko-KR" altLang="en-US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Logical Memory Redundancy</a:t>
              </a:r>
              <a:endParaRPr lang="ko-KR" altLang="en-US" sz="1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사각형: 둥근 모서리 5">
              <a:extLst>
                <a:ext uri="{FF2B5EF4-FFF2-40B4-BE49-F238E27FC236}">
                  <a16:creationId xmlns:a16="http://schemas.microsoft.com/office/drawing/2014/main" id="{A78BC298-5D4B-8DFE-ECBA-450C40300140}"/>
                </a:ext>
              </a:extLst>
            </p:cNvPr>
            <p:cNvSpPr/>
            <p:nvPr/>
          </p:nvSpPr>
          <p:spPr>
            <a:xfrm>
              <a:off x="2596528" y="5231617"/>
              <a:ext cx="1338693" cy="485192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2.</a:t>
              </a:r>
              <a:r>
                <a:rPr lang="ko-KR" altLang="en-US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Secure Flash 1.0</a:t>
              </a:r>
              <a:endParaRPr lang="ko-KR" altLang="en-US" sz="1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2" name="사각형: 둥근 모서리 6">
              <a:extLst>
                <a:ext uri="{FF2B5EF4-FFF2-40B4-BE49-F238E27FC236}">
                  <a16:creationId xmlns:a16="http://schemas.microsoft.com/office/drawing/2014/main" id="{E4AB8CCF-D775-4402-D2BE-4FD6BA9555AD}"/>
                </a:ext>
              </a:extLst>
            </p:cNvPr>
            <p:cNvSpPr/>
            <p:nvPr/>
          </p:nvSpPr>
          <p:spPr>
            <a:xfrm>
              <a:off x="4141792" y="5231617"/>
              <a:ext cx="1338693" cy="485192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3.</a:t>
              </a:r>
              <a:r>
                <a:rPr lang="ko-KR" altLang="en-US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Secure Flash 2.0</a:t>
              </a:r>
              <a:endParaRPr lang="ko-KR" altLang="en-US" sz="1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3" name="사각형: 둥근 모서리 7">
              <a:extLst>
                <a:ext uri="{FF2B5EF4-FFF2-40B4-BE49-F238E27FC236}">
                  <a16:creationId xmlns:a16="http://schemas.microsoft.com/office/drawing/2014/main" id="{5D85D27E-891B-93B8-114F-1118439E10D0}"/>
                </a:ext>
              </a:extLst>
            </p:cNvPr>
            <p:cNvSpPr/>
            <p:nvPr/>
          </p:nvSpPr>
          <p:spPr>
            <a:xfrm>
              <a:off x="5687056" y="5223654"/>
              <a:ext cx="1338693" cy="485192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4.</a:t>
              </a:r>
              <a:r>
                <a:rPr lang="ko-KR" altLang="en-US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Optimization</a:t>
              </a:r>
              <a:endParaRPr lang="ko-KR" altLang="en-US" sz="1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4" name="사각형: 둥근 모서리 8">
              <a:extLst>
                <a:ext uri="{FF2B5EF4-FFF2-40B4-BE49-F238E27FC236}">
                  <a16:creationId xmlns:a16="http://schemas.microsoft.com/office/drawing/2014/main" id="{3D79F1A2-8605-DD8F-D2F0-AA311DAB6B75}"/>
                </a:ext>
              </a:extLst>
            </p:cNvPr>
            <p:cNvSpPr/>
            <p:nvPr/>
          </p:nvSpPr>
          <p:spPr>
            <a:xfrm>
              <a:off x="7255516" y="5231617"/>
              <a:ext cx="1338693" cy="485192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5.</a:t>
              </a:r>
              <a:r>
                <a:rPr lang="ko-KR" altLang="en-US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Additional Requirement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BB9F174A-949C-6C72-67D0-D13D41F43E45}"/>
                </a:ext>
              </a:extLst>
            </p:cNvPr>
            <p:cNvCxnSpPr/>
            <p:nvPr/>
          </p:nvCxnSpPr>
          <p:spPr>
            <a:xfrm>
              <a:off x="3935221" y="5466250"/>
              <a:ext cx="2297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7040C2B-AFC4-AA60-C301-7B9774D68193}"/>
                </a:ext>
              </a:extLst>
            </p:cNvPr>
            <p:cNvCxnSpPr/>
            <p:nvPr/>
          </p:nvCxnSpPr>
          <p:spPr>
            <a:xfrm>
              <a:off x="5480485" y="5466250"/>
              <a:ext cx="2297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F71FC469-AC6C-6ECA-9462-CCD6233CC0E2}"/>
                </a:ext>
              </a:extLst>
            </p:cNvPr>
            <p:cNvCxnSpPr/>
            <p:nvPr/>
          </p:nvCxnSpPr>
          <p:spPr>
            <a:xfrm>
              <a:off x="7025749" y="5466250"/>
              <a:ext cx="2297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54B174D6-756A-C55D-B925-DC6E401465E5}"/>
                </a:ext>
              </a:extLst>
            </p:cNvPr>
            <p:cNvCxnSpPr/>
            <p:nvPr/>
          </p:nvCxnSpPr>
          <p:spPr>
            <a:xfrm>
              <a:off x="2377987" y="5466250"/>
              <a:ext cx="2297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BB1C39-6037-FCC1-BFE7-4E2B2E33ED4F}"/>
                </a:ext>
              </a:extLst>
            </p:cNvPr>
            <p:cNvSpPr txBox="1"/>
            <p:nvPr/>
          </p:nvSpPr>
          <p:spPr>
            <a:xfrm>
              <a:off x="826684" y="4851307"/>
              <a:ext cx="1106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1200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• </a:t>
              </a:r>
              <a:r>
                <a:rPr lang="ko-KR" altLang="en-US" sz="1200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문제해결</a:t>
              </a:r>
              <a:endParaRPr lang="en-US" altLang="ko-KR" sz="120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3D2AA9-D514-B1C7-F3FF-4E14515BE1C7}"/>
              </a:ext>
            </a:extLst>
          </p:cNvPr>
          <p:cNvGrpSpPr/>
          <p:nvPr/>
        </p:nvGrpSpPr>
        <p:grpSpPr>
          <a:xfrm>
            <a:off x="1051264" y="4667809"/>
            <a:ext cx="6053041" cy="503388"/>
            <a:chOff x="1051264" y="4131482"/>
            <a:chExt cx="6053041" cy="503388"/>
          </a:xfrm>
        </p:grpSpPr>
        <p:sp>
          <p:nvSpPr>
            <p:cNvPr id="27" name="사각형: 둥근 모서리 1">
              <a:extLst>
                <a:ext uri="{FF2B5EF4-FFF2-40B4-BE49-F238E27FC236}">
                  <a16:creationId xmlns:a16="http://schemas.microsoft.com/office/drawing/2014/main" id="{65BB270D-49C8-8E84-6E1E-26ABB4E22062}"/>
                </a:ext>
              </a:extLst>
            </p:cNvPr>
            <p:cNvSpPr/>
            <p:nvPr/>
          </p:nvSpPr>
          <p:spPr>
            <a:xfrm>
              <a:off x="1051264" y="4131482"/>
              <a:ext cx="1338693" cy="485192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MCAL Configuration</a:t>
              </a:r>
              <a:endParaRPr lang="ko-KR" altLang="en-US" sz="1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사각형: 둥근 모서리 2">
              <a:extLst>
                <a:ext uri="{FF2B5EF4-FFF2-40B4-BE49-F238E27FC236}">
                  <a16:creationId xmlns:a16="http://schemas.microsoft.com/office/drawing/2014/main" id="{08A4C58D-E95F-7D85-928D-90EB4C0472A4}"/>
                </a:ext>
              </a:extLst>
            </p:cNvPr>
            <p:cNvSpPr/>
            <p:nvPr/>
          </p:nvSpPr>
          <p:spPr>
            <a:xfrm>
              <a:off x="2624216" y="4141767"/>
              <a:ext cx="1338693" cy="485192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UDS </a:t>
              </a:r>
              <a:r>
                <a:rPr lang="ko-KR" altLang="en-US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구현</a:t>
              </a:r>
              <a:endParaRPr lang="en-US" altLang="ko-KR" sz="1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9" name="사각형: 둥근 모서리 3">
              <a:extLst>
                <a:ext uri="{FF2B5EF4-FFF2-40B4-BE49-F238E27FC236}">
                  <a16:creationId xmlns:a16="http://schemas.microsoft.com/office/drawing/2014/main" id="{2BB0E2D7-5C18-1C68-D8D0-D5C11FC45DB7}"/>
                </a:ext>
              </a:extLst>
            </p:cNvPr>
            <p:cNvSpPr/>
            <p:nvPr/>
          </p:nvSpPr>
          <p:spPr>
            <a:xfrm>
              <a:off x="4197168" y="4141767"/>
              <a:ext cx="1338693" cy="485192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Bootloader </a:t>
              </a:r>
              <a:r>
                <a:rPr lang="ko-KR" altLang="en-US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설계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0A47BAB-E668-4B73-1236-844F8109578A}"/>
                </a:ext>
              </a:extLst>
            </p:cNvPr>
            <p:cNvCxnSpPr/>
            <p:nvPr/>
          </p:nvCxnSpPr>
          <p:spPr>
            <a:xfrm>
              <a:off x="2394465" y="4372834"/>
              <a:ext cx="2297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53C01B7-0D8F-6F3B-759C-6AE737BB8F96}"/>
                </a:ext>
              </a:extLst>
            </p:cNvPr>
            <p:cNvCxnSpPr/>
            <p:nvPr/>
          </p:nvCxnSpPr>
          <p:spPr>
            <a:xfrm>
              <a:off x="3967417" y="4384363"/>
              <a:ext cx="2297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사각형: 둥근 모서리 7">
              <a:extLst>
                <a:ext uri="{FF2B5EF4-FFF2-40B4-BE49-F238E27FC236}">
                  <a16:creationId xmlns:a16="http://schemas.microsoft.com/office/drawing/2014/main" id="{FEB8D630-EB11-969E-3176-68D5EDF2E6D8}"/>
                </a:ext>
              </a:extLst>
            </p:cNvPr>
            <p:cNvSpPr/>
            <p:nvPr/>
          </p:nvSpPr>
          <p:spPr>
            <a:xfrm>
              <a:off x="5765612" y="4149678"/>
              <a:ext cx="1338693" cy="485192"/>
            </a:xfrm>
            <a:prstGeom prst="round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문제해결</a:t>
              </a: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74401480-CDB1-4B42-50CF-B12C1C262578}"/>
                </a:ext>
              </a:extLst>
            </p:cNvPr>
            <p:cNvCxnSpPr/>
            <p:nvPr/>
          </p:nvCxnSpPr>
          <p:spPr>
            <a:xfrm>
              <a:off x="5559041" y="4392274"/>
              <a:ext cx="2297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638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F75AF10F-E740-9FBC-0C4A-D02E28380047}"/>
              </a:ext>
            </a:extLst>
          </p:cNvPr>
          <p:cNvSpPr/>
          <p:nvPr/>
        </p:nvSpPr>
        <p:spPr>
          <a:xfrm>
            <a:off x="555792" y="3947340"/>
            <a:ext cx="8924796" cy="2172106"/>
          </a:xfrm>
          <a:prstGeom prst="roundRect">
            <a:avLst>
              <a:gd name="adj" fmla="val 10839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50800" dir="768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 bwMode="auto">
          <a:xfrm>
            <a:off x="273051" y="193675"/>
            <a:ext cx="954150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Project 6. OTA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위한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Bootloader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설계 및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SW Binary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위변조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감지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3052" y="1004047"/>
            <a:ext cx="9417048" cy="53459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 descr="케이블, 전자제품, 전기 배선, 전자 공학이(가) 표시된 사진&#10;&#10;자동 생성된 설명">
            <a:extLst>
              <a:ext uri="{FF2B5EF4-FFF2-40B4-BE49-F238E27FC236}">
                <a16:creationId xmlns:a16="http://schemas.microsoft.com/office/drawing/2014/main" id="{33D88FE5-C29D-86ED-FDE0-38112C940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1" y="1165603"/>
            <a:ext cx="3179555" cy="2384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A505D5-023E-1023-B9A4-F810119F62F1}"/>
              </a:ext>
            </a:extLst>
          </p:cNvPr>
          <p:cNvSpPr txBox="1"/>
          <p:nvPr/>
        </p:nvSpPr>
        <p:spPr>
          <a:xfrm>
            <a:off x="466855" y="3577764"/>
            <a:ext cx="3810027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0" i="0" dirty="0">
                <a:solidFill>
                  <a:srgbClr val="444447"/>
                </a:solidFill>
                <a:effectLst/>
                <a:latin typeface="-apple-system"/>
              </a:rPr>
              <a:t>▶</a:t>
            </a:r>
            <a:r>
              <a:rPr lang="en-US" altLang="ko-KR" sz="1600" b="0" i="0" dirty="0">
                <a:solidFill>
                  <a:srgbClr val="444447"/>
                </a:solidFill>
                <a:effectLst/>
                <a:latin typeface="-apple-system"/>
              </a:rPr>
              <a:t> </a:t>
            </a:r>
            <a:r>
              <a:rPr lang="en-US" altLang="ko-KR" sz="1600" b="1" dirty="0">
                <a:solidFill>
                  <a:srgbClr val="444447"/>
                </a:solidFill>
                <a:latin typeface="-apple-system"/>
              </a:rPr>
              <a:t>MCAL Configuration (EB </a:t>
            </a:r>
            <a:r>
              <a:rPr lang="en-US" altLang="ko-KR" sz="1600" b="1" dirty="0" err="1">
                <a:solidFill>
                  <a:srgbClr val="444447"/>
                </a:solidFill>
                <a:latin typeface="-apple-system"/>
              </a:rPr>
              <a:t>Tresos</a:t>
            </a:r>
            <a:r>
              <a:rPr lang="en-US" altLang="ko-KR" sz="1600" b="1" dirty="0">
                <a:solidFill>
                  <a:srgbClr val="444447"/>
                </a:solidFill>
                <a:latin typeface="-apple-system"/>
              </a:rPr>
              <a:t>)</a:t>
            </a:r>
            <a:endParaRPr lang="ko-KR" altLang="en-US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C2A0007-56EA-833A-D45C-4EFAFF5986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0" y="4054311"/>
            <a:ext cx="1108615" cy="19306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7691D6-F0CE-5B1C-5FBC-01429AA768F8}"/>
              </a:ext>
            </a:extLst>
          </p:cNvPr>
          <p:cNvSpPr txBox="1"/>
          <p:nvPr/>
        </p:nvSpPr>
        <p:spPr>
          <a:xfrm>
            <a:off x="4781663" y="1194645"/>
            <a:ext cx="1486049" cy="31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▶ </a:t>
            </a:r>
            <a:r>
              <a:rPr lang="ko-KR" altLang="en-US" sz="1400" b="1" dirty="0">
                <a:solidFill>
                  <a:srgbClr val="444447"/>
                </a:solidFill>
                <a:latin typeface="-apple-system"/>
              </a:rPr>
              <a:t>시스템 구성</a:t>
            </a:r>
            <a:endParaRPr lang="ko-KR" altLang="en-US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0F77C-0798-88E5-81C8-BC92CC5CA3EC}"/>
              </a:ext>
            </a:extLst>
          </p:cNvPr>
          <p:cNvSpPr txBox="1"/>
          <p:nvPr/>
        </p:nvSpPr>
        <p:spPr>
          <a:xfrm>
            <a:off x="4873412" y="1505564"/>
            <a:ext cx="381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en-US" altLang="ko-KR" sz="12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Wire harness: CAN, IGN</a:t>
            </a:r>
          </a:p>
          <a:p>
            <a:pPr latinLnBrk="1"/>
            <a:r>
              <a:rPr lang="en-US" altLang="ko-KR" sz="1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en-US" altLang="ko-KR" sz="12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ECU (</a:t>
            </a:r>
            <a:r>
              <a:rPr lang="ko-KR" altLang="en-US" sz="12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만도 </a:t>
            </a:r>
            <a:r>
              <a:rPr lang="en-US" altLang="ko-KR" sz="12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SCU Gen6 TC234): Dap</a:t>
            </a:r>
          </a:p>
          <a:p>
            <a:pPr latinLnBrk="1"/>
            <a:r>
              <a:rPr lang="en-US" altLang="ko-KR" sz="1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en-US" altLang="ko-KR" sz="12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Can Case: Vector VN1610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B6EDA0-2C6B-ED19-0072-9E42D540A1B2}"/>
              </a:ext>
            </a:extLst>
          </p:cNvPr>
          <p:cNvSpPr txBox="1"/>
          <p:nvPr/>
        </p:nvSpPr>
        <p:spPr>
          <a:xfrm>
            <a:off x="4781663" y="2151895"/>
            <a:ext cx="1657438" cy="31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b="0" i="0" dirty="0">
                <a:solidFill>
                  <a:srgbClr val="444447"/>
                </a:solidFill>
                <a:effectLst/>
                <a:latin typeface="-apple-system"/>
              </a:rPr>
              <a:t>▶ </a:t>
            </a:r>
            <a:r>
              <a:rPr lang="en-US" altLang="ko-KR" sz="1400" b="1" i="0" dirty="0">
                <a:solidFill>
                  <a:srgbClr val="444447"/>
                </a:solidFill>
                <a:effectLst/>
                <a:latin typeface="-apple-system"/>
              </a:rPr>
              <a:t>TOOL</a:t>
            </a:r>
            <a:endParaRPr lang="ko-KR" altLang="en-US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F2839-DC82-97C0-EC95-5A0BAD168B3C}"/>
              </a:ext>
            </a:extLst>
          </p:cNvPr>
          <p:cNvSpPr txBox="1"/>
          <p:nvPr/>
        </p:nvSpPr>
        <p:spPr>
          <a:xfrm>
            <a:off x="4859071" y="2462814"/>
            <a:ext cx="2363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EB </a:t>
            </a:r>
            <a:r>
              <a:rPr lang="en-US" altLang="ko-KR" sz="12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T</a:t>
            </a:r>
            <a:r>
              <a:rPr lang="en-US" altLang="ko-KR" sz="1200" kern="1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resos</a:t>
            </a:r>
            <a:endParaRPr lang="en-US" altLang="ko-KR" sz="12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atinLnBrk="1"/>
            <a:r>
              <a:rPr lang="en-US" altLang="ko-KR" sz="1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en-US" altLang="ko-KR" sz="12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Trace 32</a:t>
            </a:r>
          </a:p>
          <a:p>
            <a:pPr latinLnBrk="1"/>
            <a:r>
              <a:rPr lang="en-US" altLang="ko-KR" sz="1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en-US" altLang="ko-KR" sz="1200" kern="1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CANoe</a:t>
            </a:r>
            <a:r>
              <a:rPr lang="en-US" altLang="ko-KR" sz="1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R" sz="12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atinLnBrk="1"/>
            <a:r>
              <a:rPr lang="en-US" altLang="ko-KR" sz="1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en-US" altLang="ko-KR" sz="1200" kern="100" dirty="0" err="1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A</a:t>
            </a:r>
            <a:r>
              <a:rPr lang="en-US" altLang="ko-KR" sz="1200" kern="100" dirty="0" err="1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urix</a:t>
            </a:r>
            <a:r>
              <a:rPr lang="en-US" altLang="ko-KR" sz="12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Development Studio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3A92E8-73D1-BC38-D42F-5B1E5740B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469" y="4054330"/>
            <a:ext cx="3514956" cy="19306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81530A-E817-1F08-312A-684A4624E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68" y="4068078"/>
            <a:ext cx="3348505" cy="19306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2A68E-1012-1AB4-5D61-9918FA8FA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346" y="1165603"/>
            <a:ext cx="787646" cy="23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7379349-8824-08CB-0954-453F8C3AE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93" y="2465926"/>
            <a:ext cx="6238395" cy="314446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CEF1E20-69B2-7616-F6EC-1040EEE57AC2}"/>
              </a:ext>
            </a:extLst>
          </p:cNvPr>
          <p:cNvSpPr txBox="1"/>
          <p:nvPr/>
        </p:nvSpPr>
        <p:spPr>
          <a:xfrm>
            <a:off x="546022" y="3613041"/>
            <a:ext cx="2443298" cy="442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75" b="1" dirty="0"/>
              <a:t>‘</a:t>
            </a:r>
            <a:r>
              <a:rPr lang="ko-KR" altLang="en-US" sz="2275" b="1" dirty="0"/>
              <a:t>요구사항 명세서</a:t>
            </a:r>
            <a:r>
              <a:rPr lang="en-US" altLang="ko-KR" sz="2275" b="1" dirty="0"/>
              <a:t>’</a:t>
            </a:r>
            <a:endParaRPr lang="ko-KR" altLang="en-US" sz="2275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C42E18C-6BD6-208C-01E6-E340EE57A5D2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현대산스 Text Bold"/>
              </a:rPr>
              <a:t>1) Sentinel(</a:t>
            </a:r>
            <a:r>
              <a:rPr lang="ko-KR" altLang="en-US" sz="2400" b="1" dirty="0">
                <a:solidFill>
                  <a:schemeClr val="bg1"/>
                </a:solidFill>
                <a:latin typeface="현대산스 Text Bold"/>
              </a:rPr>
              <a:t>침해사고 분석을 위한 대시보드 플랫폼</a:t>
            </a:r>
            <a:r>
              <a:rPr lang="en-US" altLang="ko-KR" sz="2400" b="1" dirty="0">
                <a:solidFill>
                  <a:schemeClr val="bg1"/>
                </a:solidFill>
                <a:latin typeface="현대산스 Text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1313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CF879-9411-94DE-AFFD-DF1C88929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B2997FCA-609B-1132-5F68-3E9942BC7280}"/>
              </a:ext>
            </a:extLst>
          </p:cNvPr>
          <p:cNvSpPr txBox="1">
            <a:spLocks/>
          </p:cNvSpPr>
          <p:nvPr/>
        </p:nvSpPr>
        <p:spPr bwMode="auto">
          <a:xfrm>
            <a:off x="273051" y="193675"/>
            <a:ext cx="954150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Project 6. OTA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위한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Bootloader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설계 및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SW Binary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위변조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감지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6C7225-4138-8996-4FB0-67D7187AA4AB}"/>
              </a:ext>
            </a:extLst>
          </p:cNvPr>
          <p:cNvSpPr/>
          <p:nvPr/>
        </p:nvSpPr>
        <p:spPr>
          <a:xfrm>
            <a:off x="273052" y="1004047"/>
            <a:ext cx="9417048" cy="53459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5EF52-2867-6E32-05BE-90F493A5592E}"/>
              </a:ext>
            </a:extLst>
          </p:cNvPr>
          <p:cNvSpPr txBox="1"/>
          <p:nvPr/>
        </p:nvSpPr>
        <p:spPr>
          <a:xfrm>
            <a:off x="457172" y="1119496"/>
            <a:ext cx="3810027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0" i="0" dirty="0">
                <a:solidFill>
                  <a:srgbClr val="444447"/>
                </a:solidFill>
                <a:effectLst/>
                <a:latin typeface="-apple-system"/>
              </a:rPr>
              <a:t>▶ </a:t>
            </a:r>
            <a:r>
              <a:rPr lang="en-US" altLang="ko-KR" sz="1600" b="1" dirty="0">
                <a:solidFill>
                  <a:srgbClr val="444447"/>
                </a:solidFill>
                <a:latin typeface="-apple-system"/>
              </a:rPr>
              <a:t>UDS (Unified Diagnostic Services) </a:t>
            </a:r>
            <a:r>
              <a:rPr lang="ko-KR" altLang="en-US" sz="1600" b="1" dirty="0">
                <a:solidFill>
                  <a:srgbClr val="444447"/>
                </a:solidFill>
                <a:latin typeface="-apple-system"/>
              </a:rPr>
              <a:t>구현</a:t>
            </a:r>
            <a:endParaRPr lang="ko-KR" altLang="en-US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1D0F6-AEA4-3FE8-5D2C-19FAD49699BF}"/>
              </a:ext>
            </a:extLst>
          </p:cNvPr>
          <p:cNvSpPr txBox="1"/>
          <p:nvPr/>
        </p:nvSpPr>
        <p:spPr>
          <a:xfrm>
            <a:off x="666086" y="1502506"/>
            <a:ext cx="773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ISO 14229(UDS </a:t>
            </a:r>
            <a:r>
              <a:rPr lang="ko-KR" altLang="en-US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표준</a:t>
            </a:r>
            <a:r>
              <a:rPr lang="en-US" altLang="ko-KR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) </a:t>
            </a:r>
            <a:r>
              <a:rPr lang="ko-KR" altLang="en-US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및 </a:t>
            </a:r>
            <a:r>
              <a:rPr lang="en-US" altLang="ko-KR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ISO 15765(CAN </a:t>
            </a:r>
            <a:r>
              <a:rPr lang="ko-KR" altLang="en-US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통신 프로토콜 표준</a:t>
            </a:r>
            <a:r>
              <a:rPr lang="en-US" altLang="ko-KR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en-US" sz="12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준수한 </a:t>
            </a:r>
            <a:r>
              <a:rPr lang="en-US" altLang="ko-KR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UDS(</a:t>
            </a:r>
            <a:r>
              <a:rPr lang="ko-KR" altLang="en-US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차량 진단 및 통신 시스템</a:t>
            </a:r>
            <a:r>
              <a:rPr lang="en-US" altLang="ko-KR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) </a:t>
            </a:r>
            <a:r>
              <a:rPr lang="ko-KR" altLang="en-US" sz="1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구현</a:t>
            </a:r>
            <a:endParaRPr lang="en-US" altLang="ko-KR" sz="12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494A25-FEBF-6C13-6DB8-5567E54839FD}"/>
              </a:ext>
            </a:extLst>
          </p:cNvPr>
          <p:cNvGrpSpPr/>
          <p:nvPr/>
        </p:nvGrpSpPr>
        <p:grpSpPr>
          <a:xfrm>
            <a:off x="625435" y="1954059"/>
            <a:ext cx="3501491" cy="2341181"/>
            <a:chOff x="471051" y="1841488"/>
            <a:chExt cx="3501491" cy="2341181"/>
          </a:xfrm>
        </p:grpSpPr>
        <p:sp>
          <p:nvSpPr>
            <p:cNvPr id="2" name="사각형: 둥근 모서리 14">
              <a:extLst>
                <a:ext uri="{FF2B5EF4-FFF2-40B4-BE49-F238E27FC236}">
                  <a16:creationId xmlns:a16="http://schemas.microsoft.com/office/drawing/2014/main" id="{7A2B2973-DFC0-189A-0E59-B897937386C9}"/>
                </a:ext>
              </a:extLst>
            </p:cNvPr>
            <p:cNvSpPr/>
            <p:nvPr/>
          </p:nvSpPr>
          <p:spPr>
            <a:xfrm>
              <a:off x="595092" y="2160145"/>
              <a:ext cx="3202104" cy="2022524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chemeClr val="accent5"/>
              </a:solidFill>
            </a:ln>
            <a:effectLst>
              <a:outerShdw blurRad="50800" dist="50800" dir="768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02F298-A5E6-9085-32FB-93B8A4749222}"/>
                </a:ext>
              </a:extLst>
            </p:cNvPr>
            <p:cNvSpPr txBox="1"/>
            <p:nvPr/>
          </p:nvSpPr>
          <p:spPr>
            <a:xfrm>
              <a:off x="471051" y="1841488"/>
              <a:ext cx="3501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1200" b="1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• </a:t>
              </a:r>
              <a:r>
                <a:rPr lang="en-US" altLang="ko-KR" sz="1200" b="1" kern="100" dirty="0" err="1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DiagnosticSessionControl</a:t>
              </a:r>
              <a:r>
                <a:rPr lang="en-US" altLang="ko-KR" sz="1200" b="1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(SID 0x10)</a:t>
              </a:r>
              <a:endParaRPr lang="en-US" altLang="ko-KR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BDE3EF-F303-23B9-A919-A7FA70CD4DCD}"/>
                </a:ext>
              </a:extLst>
            </p:cNvPr>
            <p:cNvSpPr txBox="1"/>
            <p:nvPr/>
          </p:nvSpPr>
          <p:spPr>
            <a:xfrm>
              <a:off x="669915" y="3847366"/>
              <a:ext cx="320210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1050" kern="100" dirty="0" err="1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SessionControl</a:t>
              </a:r>
              <a:r>
                <a:rPr lang="en-US" altLang="ko-KR" sz="105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(Default, Extended Session)</a:t>
              </a:r>
              <a:r>
                <a:rPr lang="ko-KR" altLang="en-US" sz="105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구현</a:t>
              </a:r>
              <a:endParaRPr lang="en-US" altLang="ko-KR" sz="105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FE50487-BCCD-5B8F-BB5E-198054954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8799"/>
            <a:stretch/>
          </p:blipFill>
          <p:spPr>
            <a:xfrm>
              <a:off x="776153" y="2279422"/>
              <a:ext cx="2471692" cy="52393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5A4DD8C-BC42-7B98-54FC-E972D1321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74" y="2803355"/>
              <a:ext cx="2499449" cy="974655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3CD901-2C9D-ED53-A111-6A40E1830661}"/>
              </a:ext>
            </a:extLst>
          </p:cNvPr>
          <p:cNvGrpSpPr/>
          <p:nvPr/>
        </p:nvGrpSpPr>
        <p:grpSpPr>
          <a:xfrm>
            <a:off x="5051197" y="1954059"/>
            <a:ext cx="4298989" cy="2007244"/>
            <a:chOff x="5011918" y="1840122"/>
            <a:chExt cx="4298989" cy="2007244"/>
          </a:xfrm>
        </p:grpSpPr>
        <p:sp>
          <p:nvSpPr>
            <p:cNvPr id="3" name="사각형: 둥근 모서리 14">
              <a:extLst>
                <a:ext uri="{FF2B5EF4-FFF2-40B4-BE49-F238E27FC236}">
                  <a16:creationId xmlns:a16="http://schemas.microsoft.com/office/drawing/2014/main" id="{044FF845-7865-29F6-31F4-41E7CB489CB3}"/>
                </a:ext>
              </a:extLst>
            </p:cNvPr>
            <p:cNvSpPr/>
            <p:nvPr/>
          </p:nvSpPr>
          <p:spPr>
            <a:xfrm>
              <a:off x="5043804" y="2153739"/>
              <a:ext cx="4267103" cy="1693627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chemeClr val="accent5"/>
              </a:solidFill>
            </a:ln>
            <a:effectLst>
              <a:outerShdw blurRad="50800" dist="50800" dir="768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9B7A72-B38F-A93A-9738-E7378AC212EB}"/>
                </a:ext>
              </a:extLst>
            </p:cNvPr>
            <p:cNvSpPr txBox="1"/>
            <p:nvPr/>
          </p:nvSpPr>
          <p:spPr>
            <a:xfrm>
              <a:off x="5011918" y="1840122"/>
              <a:ext cx="2471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1200" b="1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• </a:t>
              </a:r>
              <a:r>
                <a:rPr lang="en-US" altLang="ko-KR" sz="1200" b="1" kern="100" dirty="0" err="1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SecurityAccess</a:t>
              </a:r>
              <a:r>
                <a:rPr lang="en-US" altLang="ko-KR" sz="1200" b="1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(0x27)</a:t>
              </a:r>
              <a:endParaRPr lang="en-US" altLang="ko-KR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12FFB8-6CBA-B375-62C7-17CE8CF7A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4164" y="2242636"/>
              <a:ext cx="2499449" cy="116274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EE2D08-E8D8-D2CF-3D38-91468F78A741}"/>
                </a:ext>
              </a:extLst>
            </p:cNvPr>
            <p:cNvSpPr txBox="1"/>
            <p:nvPr/>
          </p:nvSpPr>
          <p:spPr>
            <a:xfrm>
              <a:off x="5105871" y="3518099"/>
              <a:ext cx="40378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Seed</a:t>
              </a:r>
              <a:r>
                <a:rPr lang="ko-KR" altLang="en-US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랜덤 생성</a:t>
              </a:r>
              <a:r>
                <a:rPr lang="en-US" altLang="ko-KR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,</a:t>
              </a:r>
              <a:r>
                <a:rPr lang="ko-KR" altLang="en-US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키 확인 성공 시 </a:t>
              </a:r>
              <a:r>
                <a:rPr lang="en-US" altLang="ko-KR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Extended Session</a:t>
              </a:r>
              <a:r>
                <a:rPr lang="ko-KR" altLang="en-US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진입 가능</a:t>
              </a:r>
              <a:endPara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0F908A1-B6DB-96F8-9EC0-F86C9CEFA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8523" y="2285043"/>
              <a:ext cx="1265203" cy="7278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806F1F-343E-64C8-B36B-5F18DFC8D3F7}"/>
              </a:ext>
            </a:extLst>
          </p:cNvPr>
          <p:cNvGrpSpPr/>
          <p:nvPr/>
        </p:nvGrpSpPr>
        <p:grpSpPr>
          <a:xfrm>
            <a:off x="625435" y="4572873"/>
            <a:ext cx="4140911" cy="1554447"/>
            <a:chOff x="5015747" y="4345522"/>
            <a:chExt cx="4140911" cy="1554447"/>
          </a:xfrm>
        </p:grpSpPr>
        <p:sp>
          <p:nvSpPr>
            <p:cNvPr id="5" name="사각형: 둥근 모서리 14">
              <a:extLst>
                <a:ext uri="{FF2B5EF4-FFF2-40B4-BE49-F238E27FC236}">
                  <a16:creationId xmlns:a16="http://schemas.microsoft.com/office/drawing/2014/main" id="{B28F604A-785A-C096-3BAA-A0A94A1EA8A0}"/>
                </a:ext>
              </a:extLst>
            </p:cNvPr>
            <p:cNvSpPr/>
            <p:nvPr/>
          </p:nvSpPr>
          <p:spPr>
            <a:xfrm>
              <a:off x="5105871" y="4856182"/>
              <a:ext cx="3900723" cy="1043787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chemeClr val="accent5"/>
              </a:solidFill>
            </a:ln>
            <a:effectLst>
              <a:outerShdw blurRad="50800" dist="50800" dir="768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C181EE-3E00-B0EF-7305-206EDA6FFF00}"/>
                </a:ext>
              </a:extLst>
            </p:cNvPr>
            <p:cNvSpPr txBox="1"/>
            <p:nvPr/>
          </p:nvSpPr>
          <p:spPr>
            <a:xfrm>
              <a:off x="5015747" y="4345522"/>
              <a:ext cx="2944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1200" b="1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• </a:t>
              </a:r>
              <a:r>
                <a:rPr lang="en-US" altLang="ko-KR" sz="1200" b="1" kern="100" dirty="0" err="1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ECUReset</a:t>
              </a:r>
              <a:r>
                <a:rPr lang="en-US" altLang="ko-KR" sz="1200" b="1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200" b="1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(0x11)</a:t>
              </a:r>
            </a:p>
            <a:p>
              <a:pPr latinLnBrk="1"/>
              <a:r>
                <a:rPr lang="en-US" altLang="ko-KR" sz="1200" b="1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• </a:t>
              </a:r>
              <a:r>
                <a:rPr lang="en-US" altLang="ko-KR" sz="1200" b="1" kern="100" dirty="0" err="1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CommunicationControl</a:t>
              </a:r>
              <a:r>
                <a:rPr lang="en-US" altLang="ko-KR" sz="1200" b="1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(0x28)</a:t>
              </a:r>
              <a:endParaRPr lang="en-US" altLang="ko-KR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EE96AE-ACF8-E726-DF83-B7BC6E65F8B1}"/>
                </a:ext>
              </a:extLst>
            </p:cNvPr>
            <p:cNvSpPr txBox="1"/>
            <p:nvPr/>
          </p:nvSpPr>
          <p:spPr>
            <a:xfrm>
              <a:off x="7180079" y="4952251"/>
              <a:ext cx="19765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1100" kern="100" dirty="0" err="1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ECUReset</a:t>
              </a:r>
              <a:r>
                <a:rPr lang="en-US" altLang="ko-KR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구현</a:t>
              </a:r>
              <a:endPara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 latinLnBrk="1"/>
              <a:endPara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 latinLnBrk="1"/>
              <a:r>
                <a:rPr lang="en-US" altLang="ko-KR" sz="1100" kern="100" dirty="0" err="1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CommunicationControl</a:t>
              </a:r>
              <a:r>
                <a:rPr lang="en-US" altLang="ko-KR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을 </a:t>
              </a:r>
              <a:endPara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  <a:p>
              <a:pPr latinLnBrk="1"/>
              <a:r>
                <a:rPr lang="ko-KR" altLang="en-US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통한 </a:t>
              </a:r>
              <a:r>
                <a:rPr lang="en-US" altLang="ko-KR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Rx/Tx</a:t>
              </a:r>
              <a:r>
                <a:rPr lang="ko-KR" altLang="en-US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관리</a:t>
              </a:r>
              <a:endPara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8E8358D-41C7-4279-0C4A-1C4177BA4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8139" y="4961750"/>
              <a:ext cx="2047140" cy="835018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3C08711-A952-887D-9EE9-A54E63D31A19}"/>
              </a:ext>
            </a:extLst>
          </p:cNvPr>
          <p:cNvGrpSpPr/>
          <p:nvPr/>
        </p:nvGrpSpPr>
        <p:grpSpPr>
          <a:xfrm>
            <a:off x="5079785" y="4302162"/>
            <a:ext cx="4267103" cy="1844173"/>
            <a:chOff x="533025" y="4392997"/>
            <a:chExt cx="4267103" cy="1844173"/>
          </a:xfrm>
        </p:grpSpPr>
        <p:sp>
          <p:nvSpPr>
            <p:cNvPr id="7" name="사각형: 둥근 모서리 14">
              <a:extLst>
                <a:ext uri="{FF2B5EF4-FFF2-40B4-BE49-F238E27FC236}">
                  <a16:creationId xmlns:a16="http://schemas.microsoft.com/office/drawing/2014/main" id="{8CA4F64E-0F07-73F9-7098-7182F8316C50}"/>
                </a:ext>
              </a:extLst>
            </p:cNvPr>
            <p:cNvSpPr/>
            <p:nvPr/>
          </p:nvSpPr>
          <p:spPr>
            <a:xfrm>
              <a:off x="533025" y="4739513"/>
              <a:ext cx="4267103" cy="1497657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chemeClr val="accent5"/>
              </a:solidFill>
            </a:ln>
            <a:effectLst>
              <a:outerShdw blurRad="50800" dist="50800" dir="768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CF23A-E315-C5F4-9748-471DFC87D35F}"/>
                </a:ext>
              </a:extLst>
            </p:cNvPr>
            <p:cNvSpPr txBox="1"/>
            <p:nvPr/>
          </p:nvSpPr>
          <p:spPr>
            <a:xfrm>
              <a:off x="800155" y="5789905"/>
              <a:ext cx="3818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110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FEE (Flash EEPROM Emulation)</a:t>
              </a:r>
              <a:r>
                <a:rPr lang="ko-KR" altLang="en-US" sz="110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100" kern="100" dirty="0"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Configuration</a:t>
              </a:r>
            </a:p>
            <a:p>
              <a:pPr latinLnBrk="1"/>
              <a:r>
                <a:rPr lang="en-US" altLang="ko-KR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Extended Session </a:t>
              </a:r>
              <a:r>
                <a:rPr lang="ko-KR" altLang="en-US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진입 시 </a:t>
              </a:r>
              <a:r>
                <a:rPr lang="en-US" altLang="ko-KR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Variant Code </a:t>
              </a:r>
              <a:r>
                <a:rPr lang="ko-KR" altLang="en-US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읽기</a:t>
              </a:r>
              <a:r>
                <a:rPr lang="en-US" altLang="ko-KR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/</a:t>
              </a:r>
              <a:r>
                <a:rPr lang="ko-KR" altLang="en-US" sz="1100" kern="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쓰기 구현</a:t>
              </a:r>
              <a:endPara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300CC8-22C4-C603-1856-DF4EA2D335B5}"/>
                </a:ext>
              </a:extLst>
            </p:cNvPr>
            <p:cNvSpPr txBox="1"/>
            <p:nvPr/>
          </p:nvSpPr>
          <p:spPr>
            <a:xfrm>
              <a:off x="595091" y="4392997"/>
              <a:ext cx="3812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1200" b="1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• Read/</a:t>
              </a:r>
              <a:r>
                <a:rPr lang="en-US" altLang="ko-KR" sz="1200" b="1" kern="100" dirty="0" err="1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WriteDataByIdentifier</a:t>
              </a:r>
              <a:r>
                <a:rPr lang="en-US" altLang="ko-KR" sz="1200" b="1" kern="1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Times New Roman" panose="02020603050405020304" pitchFamily="18" charset="0"/>
                </a:rPr>
                <a:t> (0x22/0x2E)</a:t>
              </a:r>
              <a:endParaRPr lang="en-US" altLang="ko-KR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8361D1B-0D38-2A3E-A9D7-EAB9088F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573" y="4836919"/>
              <a:ext cx="3751840" cy="38879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8144D48-1409-C931-63C0-303E32826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573" y="5232889"/>
              <a:ext cx="3751840" cy="54983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D6E3F1-9DD9-9178-B655-40508AEC0F1F}"/>
              </a:ext>
            </a:extLst>
          </p:cNvPr>
          <p:cNvSpPr txBox="1"/>
          <p:nvPr/>
        </p:nvSpPr>
        <p:spPr>
          <a:xfrm>
            <a:off x="9894771" y="53323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0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4FDC7-A76A-787D-C2CA-BD1C50097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14E26F9-ED1A-E4FF-2B22-A2CB410D2674}"/>
              </a:ext>
            </a:extLst>
          </p:cNvPr>
          <p:cNvSpPr txBox="1">
            <a:spLocks/>
          </p:cNvSpPr>
          <p:nvPr/>
        </p:nvSpPr>
        <p:spPr bwMode="auto">
          <a:xfrm>
            <a:off x="273051" y="193675"/>
            <a:ext cx="954150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Project 6. OTA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위한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Bootloader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설계 및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SW Binary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위변조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감지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A03260-54FC-AC93-7C25-C2E99C372FED}"/>
              </a:ext>
            </a:extLst>
          </p:cNvPr>
          <p:cNvSpPr/>
          <p:nvPr/>
        </p:nvSpPr>
        <p:spPr>
          <a:xfrm>
            <a:off x="273052" y="1004047"/>
            <a:ext cx="9417048" cy="53459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92861-DB7E-DB2C-350F-5865091E1634}"/>
              </a:ext>
            </a:extLst>
          </p:cNvPr>
          <p:cNvSpPr txBox="1"/>
          <p:nvPr/>
        </p:nvSpPr>
        <p:spPr>
          <a:xfrm>
            <a:off x="407243" y="1104866"/>
            <a:ext cx="3810027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0" i="0" dirty="0">
                <a:solidFill>
                  <a:srgbClr val="444447"/>
                </a:solidFill>
                <a:effectLst/>
                <a:latin typeface="-apple-system"/>
              </a:rPr>
              <a:t>▶ </a:t>
            </a:r>
            <a:r>
              <a:rPr lang="en-US" altLang="ko-KR" sz="1600" b="1" dirty="0">
                <a:solidFill>
                  <a:srgbClr val="444447"/>
                </a:solidFill>
                <a:latin typeface="-apple-system"/>
              </a:rPr>
              <a:t>Bootloader </a:t>
            </a:r>
            <a:r>
              <a:rPr lang="ko-KR" altLang="en-US" sz="1600" b="1" dirty="0">
                <a:solidFill>
                  <a:srgbClr val="444447"/>
                </a:solidFill>
                <a:latin typeface="-apple-system"/>
              </a:rPr>
              <a:t>설계</a:t>
            </a:r>
            <a:endParaRPr lang="ko-KR" altLang="en-US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F6764-B5DD-ED7B-4A54-19893C6C11A0}"/>
              </a:ext>
            </a:extLst>
          </p:cNvPr>
          <p:cNvSpPr txBox="1"/>
          <p:nvPr/>
        </p:nvSpPr>
        <p:spPr>
          <a:xfrm>
            <a:off x="407243" y="3968827"/>
            <a:ext cx="4545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Reprogramming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위한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UDS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Service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추가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F8621A-1861-BD14-A40D-7FDF6FE071FC}"/>
              </a:ext>
            </a:extLst>
          </p:cNvPr>
          <p:cNvSpPr txBox="1"/>
          <p:nvPr/>
        </p:nvSpPr>
        <p:spPr>
          <a:xfrm>
            <a:off x="1969608" y="4365037"/>
            <a:ext cx="6562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b="0" i="0" dirty="0">
                <a:solidFill>
                  <a:srgbClr val="444447"/>
                </a:solidFill>
                <a:effectLst/>
                <a:latin typeface="-apple-system"/>
              </a:rPr>
              <a:t>←</a:t>
            </a:r>
            <a:r>
              <a:rPr lang="ko-KR" altLang="en-US" sz="1100" b="0" i="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Reprogramming 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시 바이너리 데이터 수신을 위해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ISO 15765 Transport Protocol – Multi Frame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을       </a:t>
            </a:r>
            <a:endParaRPr lang="en-US" altLang="ko-KR" sz="1100" kern="1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latinLnBrk="1"/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   준수하는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UDS Service 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구현</a:t>
            </a:r>
            <a:endParaRPr lang="en-US" altLang="ko-KR" sz="1100" kern="1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E342394-6741-3905-50ED-9CDB4B50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8" y="1446947"/>
            <a:ext cx="2356692" cy="24387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F2F1CDB-28B4-8AFC-6780-0940E0D3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022" y="1785828"/>
            <a:ext cx="1488690" cy="19530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14F55A-4E1F-7E39-4603-94738D1AA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60"/>
          <a:stretch/>
        </p:blipFill>
        <p:spPr>
          <a:xfrm>
            <a:off x="382670" y="4309488"/>
            <a:ext cx="1477320" cy="195896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CB99547-44B1-63FB-23F8-BB2DDBD2D40F}"/>
              </a:ext>
            </a:extLst>
          </p:cNvPr>
          <p:cNvGrpSpPr/>
          <p:nvPr/>
        </p:nvGrpSpPr>
        <p:grpSpPr>
          <a:xfrm>
            <a:off x="1938274" y="4924939"/>
            <a:ext cx="7673541" cy="1279524"/>
            <a:chOff x="2010895" y="4092632"/>
            <a:chExt cx="7673541" cy="12795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8A8444-6B88-1EE9-BB6E-31DA4FDAC954}"/>
                </a:ext>
              </a:extLst>
            </p:cNvPr>
            <p:cNvSpPr txBox="1"/>
            <p:nvPr/>
          </p:nvSpPr>
          <p:spPr>
            <a:xfrm>
              <a:off x="7524803" y="5110546"/>
              <a:ext cx="20115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1100" dirty="0" err="1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RequestTransferExit</a:t>
              </a:r>
              <a:r>
                <a:rPr lang="en-US" altLang="ko-KR" sz="1100" dirty="0">
                  <a:solidFill>
                    <a:sysClr val="windowText" lastClr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(0x37)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FB08619-12F5-7939-336C-4B85BA06D366}"/>
                </a:ext>
              </a:extLst>
            </p:cNvPr>
            <p:cNvGrpSpPr/>
            <p:nvPr/>
          </p:nvGrpSpPr>
          <p:grpSpPr>
            <a:xfrm>
              <a:off x="2010895" y="4092632"/>
              <a:ext cx="7673541" cy="1279524"/>
              <a:chOff x="2010895" y="4092632"/>
              <a:chExt cx="7673541" cy="127952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7E3F1E-E01B-2B52-AEC3-96BC3570C12E}"/>
                  </a:ext>
                </a:extLst>
              </p:cNvPr>
              <p:cNvSpPr txBox="1"/>
              <p:nvPr/>
            </p:nvSpPr>
            <p:spPr>
              <a:xfrm>
                <a:off x="7505413" y="4120740"/>
                <a:ext cx="19418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/>
                <a:r>
                  <a:rPr lang="en-US" altLang="ko-KR" sz="1100" kern="100" dirty="0" err="1">
                    <a:solidFill>
                      <a:sysClr val="windowText" lastClr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RequestDownload</a:t>
                </a:r>
                <a:r>
                  <a:rPr lang="en-US" altLang="ko-KR" sz="1100" kern="100" dirty="0">
                    <a:solidFill>
                      <a:sysClr val="windowText" lastClr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(0x34)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DDE215-56EE-C4A3-0860-861DCE42FA5C}"/>
                  </a:ext>
                </a:extLst>
              </p:cNvPr>
              <p:cNvSpPr txBox="1"/>
              <p:nvPr/>
            </p:nvSpPr>
            <p:spPr>
              <a:xfrm>
                <a:off x="7524803" y="4525809"/>
                <a:ext cx="21596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/>
                <a:r>
                  <a:rPr lang="en-US" altLang="ko-KR" sz="1100" dirty="0" err="1">
                    <a:solidFill>
                      <a:sysClr val="windowText" lastClr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TransferData</a:t>
                </a:r>
                <a:r>
                  <a:rPr lang="en-US" altLang="ko-KR" sz="1100" dirty="0">
                    <a:solidFill>
                      <a:sysClr val="windowText" lastClr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(0x36)</a:t>
                </a:r>
                <a:r>
                  <a:rPr lang="ko-KR" altLang="en-US" sz="1100" dirty="0">
                    <a:solidFill>
                      <a:sysClr val="windowText" lastClr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-US" altLang="ko-KR" sz="1100" dirty="0">
                    <a:solidFill>
                      <a:sysClr val="windowText" lastClr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(</a:t>
                </a:r>
                <a:r>
                  <a:rPr lang="ko-KR" altLang="en-US" sz="1100" dirty="0">
                    <a:solidFill>
                      <a:sysClr val="windowText" lastClr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중간 생략</a:t>
                </a:r>
                <a:r>
                  <a:rPr lang="en-US" altLang="ko-KR" sz="1100" dirty="0">
                    <a:solidFill>
                      <a:sysClr val="windowText" lastClr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)</a:t>
                </a: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54C7DEC-437E-DDB8-342E-8C0D2C83C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0895" y="4092632"/>
                <a:ext cx="5342877" cy="1279524"/>
              </a:xfrm>
              <a:prstGeom prst="rect">
                <a:avLst/>
              </a:prstGeom>
            </p:spPr>
          </p:pic>
          <p:sp>
            <p:nvSpPr>
              <p:cNvPr id="4" name="오른쪽 대괄호[R] 3">
                <a:extLst>
                  <a:ext uri="{FF2B5EF4-FFF2-40B4-BE49-F238E27FC236}">
                    <a16:creationId xmlns:a16="http://schemas.microsoft.com/office/drawing/2014/main" id="{6678F774-B9C4-370D-1C56-3D810CD4A411}"/>
                  </a:ext>
                </a:extLst>
              </p:cNvPr>
              <p:cNvSpPr/>
              <p:nvPr/>
            </p:nvSpPr>
            <p:spPr>
              <a:xfrm>
                <a:off x="7353772" y="4120740"/>
                <a:ext cx="151641" cy="321837"/>
              </a:xfrm>
              <a:prstGeom prst="rightBracket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오른쪽 대괄호[R] 4">
                <a:extLst>
                  <a:ext uri="{FF2B5EF4-FFF2-40B4-BE49-F238E27FC236}">
                    <a16:creationId xmlns:a16="http://schemas.microsoft.com/office/drawing/2014/main" id="{B5312188-DB40-B1D8-BE30-4EDFD88BB440}"/>
                  </a:ext>
                </a:extLst>
              </p:cNvPr>
              <p:cNvSpPr/>
              <p:nvPr/>
            </p:nvSpPr>
            <p:spPr>
              <a:xfrm>
                <a:off x="7353772" y="4472674"/>
                <a:ext cx="160101" cy="441541"/>
              </a:xfrm>
              <a:prstGeom prst="rightBracket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오른쪽 대괄호[R] 5">
                <a:extLst>
                  <a:ext uri="{FF2B5EF4-FFF2-40B4-BE49-F238E27FC236}">
                    <a16:creationId xmlns:a16="http://schemas.microsoft.com/office/drawing/2014/main" id="{25BC94B8-4EDF-F73D-8F54-33E9BB528624}"/>
                  </a:ext>
                </a:extLst>
              </p:cNvPr>
              <p:cNvSpPr/>
              <p:nvPr/>
            </p:nvSpPr>
            <p:spPr>
              <a:xfrm>
                <a:off x="7353771" y="5187711"/>
                <a:ext cx="160102" cy="139535"/>
              </a:xfrm>
              <a:prstGeom prst="rightBracket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4E09E6C-CD21-F48E-992F-9497DF1185F8}"/>
              </a:ext>
            </a:extLst>
          </p:cNvPr>
          <p:cNvSpPr txBox="1"/>
          <p:nvPr/>
        </p:nvSpPr>
        <p:spPr>
          <a:xfrm>
            <a:off x="2824479" y="1408581"/>
            <a:ext cx="59226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1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</a:t>
            </a:r>
            <a:r>
              <a:rPr lang="ko-KR" altLang="en-US" sz="1100" b="0" i="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b="0" i="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ISO 11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4229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Programming Step 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을 준수하는 </a:t>
            </a:r>
            <a:r>
              <a:rPr lang="en-US" altLang="ko-KR" sz="1100" kern="100" dirty="0" err="1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Bootlodaer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Reprogramming 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과정 설계</a:t>
            </a:r>
            <a:endParaRPr lang="en-US" altLang="ko-KR" sz="1100" kern="1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latinLnBrk="1"/>
            <a:endParaRPr lang="en-US" altLang="ko-KR" sz="1100" kern="1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228600" indent="-228600" latinLnBrk="1">
              <a:buAutoNum type="arabicPeriod"/>
            </a:pPr>
            <a:endParaRPr lang="en-US" altLang="ko-KR" sz="1100" kern="1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FB6BA-E6B6-B078-C8E2-355D00D60FE6}"/>
              </a:ext>
            </a:extLst>
          </p:cNvPr>
          <p:cNvSpPr txBox="1"/>
          <p:nvPr/>
        </p:nvSpPr>
        <p:spPr>
          <a:xfrm>
            <a:off x="4715024" y="3495072"/>
            <a:ext cx="2351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b="0" i="0" dirty="0">
                <a:solidFill>
                  <a:srgbClr val="444447"/>
                </a:solidFill>
                <a:effectLst/>
                <a:latin typeface="-apple-system"/>
              </a:rPr>
              <a:t>← </a:t>
            </a:r>
            <a:r>
              <a:rPr lang="en-US" altLang="ko-KR" sz="1100" b="0" i="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ISO 11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4229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Programming Step</a:t>
            </a:r>
          </a:p>
        </p:txBody>
      </p:sp>
    </p:spTree>
    <p:extLst>
      <p:ext uri="{BB962C8B-B14F-4D97-AF65-F5344CB8AC3E}">
        <p14:creationId xmlns:p14="http://schemas.microsoft.com/office/powerpoint/2010/main" val="4274331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3152A-0746-193F-BCAB-EA152CB42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4CD75E77-3B3C-38E9-6D37-C922D222218F}"/>
              </a:ext>
            </a:extLst>
          </p:cNvPr>
          <p:cNvSpPr txBox="1">
            <a:spLocks/>
          </p:cNvSpPr>
          <p:nvPr/>
        </p:nvSpPr>
        <p:spPr bwMode="auto">
          <a:xfrm>
            <a:off x="273051" y="193675"/>
            <a:ext cx="954150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Project 6. OTA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위한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Bootloader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설계 및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SW Binary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위변조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감지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F63A49-A474-6B20-2053-4823939ECAAD}"/>
              </a:ext>
            </a:extLst>
          </p:cNvPr>
          <p:cNvSpPr/>
          <p:nvPr/>
        </p:nvSpPr>
        <p:spPr>
          <a:xfrm>
            <a:off x="273052" y="1004047"/>
            <a:ext cx="9417048" cy="53459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3192B-C801-2324-C602-6985831FFBE9}"/>
              </a:ext>
            </a:extLst>
          </p:cNvPr>
          <p:cNvSpPr txBox="1"/>
          <p:nvPr/>
        </p:nvSpPr>
        <p:spPr>
          <a:xfrm>
            <a:off x="407243" y="1104866"/>
            <a:ext cx="700374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0" i="0" dirty="0">
                <a:solidFill>
                  <a:srgbClr val="444447"/>
                </a:solidFill>
                <a:effectLst/>
                <a:latin typeface="-apple-system"/>
              </a:rPr>
              <a:t>▶ </a:t>
            </a:r>
            <a:r>
              <a:rPr lang="ko-KR" altLang="en-US" sz="1600" b="1" dirty="0">
                <a:solidFill>
                  <a:srgbClr val="444447"/>
                </a:solidFill>
                <a:latin typeface="-apple-system"/>
              </a:rPr>
              <a:t>문제해결</a:t>
            </a:r>
            <a:endParaRPr lang="en-US" altLang="ko-KR" sz="1600" b="1" dirty="0">
              <a:solidFill>
                <a:srgbClr val="444447"/>
              </a:solidFill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A1E4A-2D0D-4814-DD9A-EF6125B97B75}"/>
              </a:ext>
            </a:extLst>
          </p:cNvPr>
          <p:cNvSpPr txBox="1"/>
          <p:nvPr/>
        </p:nvSpPr>
        <p:spPr>
          <a:xfrm>
            <a:off x="657786" y="2482549"/>
            <a:ext cx="675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FBCC9-560C-C1EA-7C28-735B1D4018B1}"/>
              </a:ext>
            </a:extLst>
          </p:cNvPr>
          <p:cNvSpPr txBox="1"/>
          <p:nvPr/>
        </p:nvSpPr>
        <p:spPr>
          <a:xfrm>
            <a:off x="657786" y="1848751"/>
            <a:ext cx="675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ko-KR" altLang="en-US" sz="1200" b="1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문제점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AF268-B152-CC23-3F62-2EC9C30E7ECC}"/>
              </a:ext>
            </a:extLst>
          </p:cNvPr>
          <p:cNvSpPr txBox="1"/>
          <p:nvPr/>
        </p:nvSpPr>
        <p:spPr>
          <a:xfrm>
            <a:off x="938925" y="2133041"/>
            <a:ext cx="840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Reprogramming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을 하다 중단하면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App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이 없어진다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Valid 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한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App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이 없어서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Bootloader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에 남아있게 되고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초마다 재부팅 된다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53097F-2EB3-C26C-C579-A12F05A6C85C}"/>
              </a:ext>
            </a:extLst>
          </p:cNvPr>
          <p:cNvSpPr txBox="1"/>
          <p:nvPr/>
        </p:nvSpPr>
        <p:spPr>
          <a:xfrm>
            <a:off x="938924" y="2768172"/>
            <a:ext cx="57057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1">
              <a:buAutoNum type="arabicPeriod"/>
            </a:pP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비어 있는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Secondary 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메모리에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다운로드 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(Reserved 0x80180000)</a:t>
            </a:r>
          </a:p>
          <a:p>
            <a:pPr marL="228600" indent="-228600" latinLnBrk="1">
              <a:buAutoNum type="arabicPeriod"/>
            </a:pPr>
            <a:r>
              <a:rPr lang="en-US" altLang="ko-KR" sz="1100" dirty="0" err="1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RequestTransferExit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을 수신하면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Secondary 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메모리의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Pattern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체크한다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b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(Pattern 0x80180000 + (512 * 1024) – 32)</a:t>
            </a:r>
          </a:p>
          <a:p>
            <a:pPr marL="228600" indent="-228600" latinLnBrk="1">
              <a:buAutoNum type="arabicPeriod"/>
            </a:pP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Pattern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Valid 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한 경우만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Secondary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메모리의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Primary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메모리로 옮긴다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228600" indent="-228600" latinLnBrk="1">
              <a:buAutoNum type="arabicPeriod"/>
            </a:pPr>
            <a:r>
              <a:rPr lang="en-US" altLang="ko-KR" sz="1100" dirty="0" err="1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Entrypoint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부팅한다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(Application 0x801000000)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AE658F-8009-EB08-B37A-E8F91F05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870" y="2759548"/>
            <a:ext cx="1322465" cy="2067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C61BB-5469-0D3B-ED30-A434CB3B6AD8}"/>
              </a:ext>
            </a:extLst>
          </p:cNvPr>
          <p:cNvSpPr txBox="1"/>
          <p:nvPr/>
        </p:nvSpPr>
        <p:spPr>
          <a:xfrm>
            <a:off x="657785" y="3742409"/>
            <a:ext cx="675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결과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B450E-28DC-B077-78F3-4330A07EC330}"/>
              </a:ext>
            </a:extLst>
          </p:cNvPr>
          <p:cNvSpPr txBox="1"/>
          <p:nvPr/>
        </p:nvSpPr>
        <p:spPr>
          <a:xfrm>
            <a:off x="553283" y="1498138"/>
            <a:ext cx="495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444447"/>
                </a:solidFill>
                <a:latin typeface="-apple-system"/>
              </a:rPr>
              <a:t>1.</a:t>
            </a:r>
            <a:r>
              <a:rPr lang="ko-KR" altLang="en-US" sz="1800" b="1" dirty="0">
                <a:solidFill>
                  <a:srgbClr val="444447"/>
                </a:solidFill>
                <a:latin typeface="-apple-system"/>
              </a:rPr>
              <a:t> </a:t>
            </a:r>
            <a:r>
              <a:rPr lang="en-US" altLang="ko-KR" sz="1800" b="1" dirty="0">
                <a:solidFill>
                  <a:srgbClr val="444447"/>
                </a:solidFill>
                <a:latin typeface="-apple-system"/>
              </a:rPr>
              <a:t>Logical Memory Redundancy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85D37C-1452-DD82-D7B8-F2A9E5CC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84" y="3990177"/>
            <a:ext cx="4883665" cy="21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55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016B-9ABC-F1B8-A641-1CADEFA8A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590BA8EA-B04C-D4B1-E7BB-7D2AD2E88875}"/>
              </a:ext>
            </a:extLst>
          </p:cNvPr>
          <p:cNvSpPr txBox="1">
            <a:spLocks/>
          </p:cNvSpPr>
          <p:nvPr/>
        </p:nvSpPr>
        <p:spPr bwMode="auto">
          <a:xfrm>
            <a:off x="273051" y="193675"/>
            <a:ext cx="954150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Project 6. OTA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위한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Bootloader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설계 및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SW Binary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위변조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감지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D3235A-3554-9FA8-DF5A-355D39B35D06}"/>
              </a:ext>
            </a:extLst>
          </p:cNvPr>
          <p:cNvSpPr/>
          <p:nvPr/>
        </p:nvSpPr>
        <p:spPr>
          <a:xfrm>
            <a:off x="273052" y="1004047"/>
            <a:ext cx="9417048" cy="53459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9473F-4184-F042-4CC2-30757E04CC8E}"/>
              </a:ext>
            </a:extLst>
          </p:cNvPr>
          <p:cNvSpPr txBox="1"/>
          <p:nvPr/>
        </p:nvSpPr>
        <p:spPr>
          <a:xfrm>
            <a:off x="407243" y="1104866"/>
            <a:ext cx="7003748" cy="731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i="0" dirty="0">
                <a:solidFill>
                  <a:srgbClr val="444447"/>
                </a:solidFill>
                <a:effectLst/>
                <a:latin typeface="-apple-system"/>
              </a:rPr>
              <a:t>2.</a:t>
            </a:r>
            <a:r>
              <a:rPr lang="ko-KR" altLang="en-US" sz="1600" b="1" i="0" dirty="0">
                <a:solidFill>
                  <a:srgbClr val="444447"/>
                </a:solidFill>
                <a:effectLst/>
                <a:latin typeface="-apple-system"/>
              </a:rPr>
              <a:t> </a:t>
            </a:r>
            <a:r>
              <a:rPr lang="en-US" altLang="ko-KR" sz="1600" b="1" dirty="0">
                <a:solidFill>
                  <a:srgbClr val="444447"/>
                </a:solidFill>
                <a:latin typeface="-apple-system"/>
              </a:rPr>
              <a:t>Secure Flash 1.0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C1D80-2866-1C52-E8DB-AD9C1AFF11E4}"/>
              </a:ext>
            </a:extLst>
          </p:cNvPr>
          <p:cNvSpPr txBox="1"/>
          <p:nvPr/>
        </p:nvSpPr>
        <p:spPr>
          <a:xfrm>
            <a:off x="657784" y="2262577"/>
            <a:ext cx="675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0325E-E24D-556C-C6D9-B13D5D4DAF3A}"/>
              </a:ext>
            </a:extLst>
          </p:cNvPr>
          <p:cNvSpPr txBox="1"/>
          <p:nvPr/>
        </p:nvSpPr>
        <p:spPr>
          <a:xfrm>
            <a:off x="657786" y="1491471"/>
            <a:ext cx="675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ko-KR" altLang="en-US" sz="1200" b="1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문제점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592FB-75CD-E0CD-7CF5-E5140995AB31}"/>
              </a:ext>
            </a:extLst>
          </p:cNvPr>
          <p:cNvSpPr txBox="1"/>
          <p:nvPr/>
        </p:nvSpPr>
        <p:spPr>
          <a:xfrm>
            <a:off x="938923" y="1764863"/>
            <a:ext cx="8405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1">
              <a:buAutoNum type="arabicPeriod"/>
            </a:pP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위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변조된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Binary</a:t>
            </a:r>
            <a:r>
              <a:rPr lang="ko-KR" altLang="en-US" sz="1100" kern="100" dirty="0" err="1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통한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Reprogramming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의 위험이 있다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R" sz="1100" kern="1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228600" indent="-228600" latinLnBrk="1">
              <a:buAutoNum type="arabicPeriod"/>
            </a:pP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서명 알고리즘이 노출되면 서명 위조가 가능하다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R" sz="1100" kern="1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FAE27-848E-0FBD-5D89-F1AC25A8BE99}"/>
              </a:ext>
            </a:extLst>
          </p:cNvPr>
          <p:cNvSpPr txBox="1"/>
          <p:nvPr/>
        </p:nvSpPr>
        <p:spPr>
          <a:xfrm>
            <a:off x="938923" y="2600662"/>
            <a:ext cx="69945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1">
              <a:buAutoNum type="arabicPeriod"/>
            </a:pP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KISA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제공하는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SHA-256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알고리즘을 사용해 서명을 작성하고 체크하여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Binary 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위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변조를 방지한다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228600" indent="-228600" latinLnBrk="1">
              <a:buAutoNum type="arabicPeriod"/>
            </a:pP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SHA-256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알고리즘 사용이 노출되는 경우를 대비하여 비밀키를 추가한다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228600" indent="-228600" latinLnBrk="1">
              <a:buAutoNum type="arabicPeriod"/>
            </a:pP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서명이 일치하지 않는 경우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Reprogramming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을 중단한다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B71A82-EB2E-8B23-F3A7-8DE180A4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23" y="3326307"/>
            <a:ext cx="6783848" cy="2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71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D097-BA85-2622-5BF8-CF312001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FDC3253-243C-F54D-3D55-2485F859E114}"/>
              </a:ext>
            </a:extLst>
          </p:cNvPr>
          <p:cNvSpPr txBox="1">
            <a:spLocks/>
          </p:cNvSpPr>
          <p:nvPr/>
        </p:nvSpPr>
        <p:spPr bwMode="auto">
          <a:xfrm>
            <a:off x="273051" y="193675"/>
            <a:ext cx="954150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Project 6. OTA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위한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Bootloader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설계 및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SW Binary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위변조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감지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A8EDF6-5843-1252-91C9-57762CDE4261}"/>
              </a:ext>
            </a:extLst>
          </p:cNvPr>
          <p:cNvSpPr/>
          <p:nvPr/>
        </p:nvSpPr>
        <p:spPr>
          <a:xfrm>
            <a:off x="273052" y="1004047"/>
            <a:ext cx="9417048" cy="53459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19ECE-B5A8-A7F9-DA4B-ACB31850045E}"/>
              </a:ext>
            </a:extLst>
          </p:cNvPr>
          <p:cNvSpPr txBox="1"/>
          <p:nvPr/>
        </p:nvSpPr>
        <p:spPr>
          <a:xfrm>
            <a:off x="407243" y="1104866"/>
            <a:ext cx="7003748" cy="731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i="0" dirty="0">
                <a:solidFill>
                  <a:srgbClr val="444447"/>
                </a:solidFill>
                <a:effectLst/>
                <a:latin typeface="-apple-system"/>
              </a:rPr>
              <a:t>3.</a:t>
            </a:r>
            <a:r>
              <a:rPr lang="ko-KR" altLang="en-US" sz="1600" b="1" i="0" dirty="0">
                <a:solidFill>
                  <a:srgbClr val="444447"/>
                </a:solidFill>
                <a:effectLst/>
                <a:latin typeface="-apple-system"/>
              </a:rPr>
              <a:t> </a:t>
            </a:r>
            <a:r>
              <a:rPr lang="en-US" altLang="ko-KR" sz="1600" b="1" dirty="0">
                <a:solidFill>
                  <a:srgbClr val="444447"/>
                </a:solidFill>
                <a:latin typeface="-apple-system"/>
              </a:rPr>
              <a:t>Secure Flash 2.0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ECAA0-B153-32CB-D301-D1AD2CF278EA}"/>
              </a:ext>
            </a:extLst>
          </p:cNvPr>
          <p:cNvSpPr txBox="1"/>
          <p:nvPr/>
        </p:nvSpPr>
        <p:spPr>
          <a:xfrm>
            <a:off x="657783" y="2076398"/>
            <a:ext cx="675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33803-2808-7A85-6B65-07EFB70B86B1}"/>
              </a:ext>
            </a:extLst>
          </p:cNvPr>
          <p:cNvSpPr txBox="1"/>
          <p:nvPr/>
        </p:nvSpPr>
        <p:spPr>
          <a:xfrm>
            <a:off x="657786" y="1443971"/>
            <a:ext cx="675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ko-KR" altLang="en-US" sz="1200" b="1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문제점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6A304-90F5-666B-B097-C0C9EA4C7F28}"/>
              </a:ext>
            </a:extLst>
          </p:cNvPr>
          <p:cNvSpPr txBox="1"/>
          <p:nvPr/>
        </p:nvSpPr>
        <p:spPr>
          <a:xfrm>
            <a:off x="938923" y="1717363"/>
            <a:ext cx="840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바이너리가 유출 될 경우 바이너리 분석을 통해 공격을 당할 가능성이 있다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91835-AA4D-678D-1A89-EA228E4221C7}"/>
              </a:ext>
            </a:extLst>
          </p:cNvPr>
          <p:cNvSpPr txBox="1"/>
          <p:nvPr/>
        </p:nvSpPr>
        <p:spPr>
          <a:xfrm>
            <a:off x="938923" y="2375283"/>
            <a:ext cx="5705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Binary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0x05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더해 암호화 하고 </a:t>
            </a:r>
            <a:r>
              <a:rPr lang="en-US" altLang="ko-KR" sz="1100" dirty="0" err="1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transferData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과정에서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0x05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빼는 복호화를 거친다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261F22-F75E-DEE7-0905-FAA21B5EED72}"/>
              </a:ext>
            </a:extLst>
          </p:cNvPr>
          <p:cNvSpPr txBox="1"/>
          <p:nvPr/>
        </p:nvSpPr>
        <p:spPr>
          <a:xfrm>
            <a:off x="407240" y="2724520"/>
            <a:ext cx="7003748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rgbClr val="444447"/>
                </a:solidFill>
                <a:latin typeface="-apple-system"/>
              </a:rPr>
              <a:t>4.</a:t>
            </a:r>
            <a:r>
              <a:rPr lang="ko-KR" altLang="en-US" sz="1600" b="1" dirty="0">
                <a:solidFill>
                  <a:srgbClr val="444447"/>
                </a:solidFill>
                <a:latin typeface="-apple-system"/>
              </a:rPr>
              <a:t> </a:t>
            </a:r>
            <a:r>
              <a:rPr lang="en-US" altLang="ko-KR" sz="1600" b="1" dirty="0">
                <a:solidFill>
                  <a:srgbClr val="444447"/>
                </a:solidFill>
                <a:latin typeface="-apple-system"/>
              </a:rPr>
              <a:t>Optimization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3CB823-ABAE-95E7-DC75-1585178D1211}"/>
              </a:ext>
            </a:extLst>
          </p:cNvPr>
          <p:cNvSpPr txBox="1"/>
          <p:nvPr/>
        </p:nvSpPr>
        <p:spPr>
          <a:xfrm>
            <a:off x="657780" y="3691663"/>
            <a:ext cx="675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FD87AE-1A82-F626-BCDE-C994B0B2CB98}"/>
              </a:ext>
            </a:extLst>
          </p:cNvPr>
          <p:cNvSpPr txBox="1"/>
          <p:nvPr/>
        </p:nvSpPr>
        <p:spPr>
          <a:xfrm>
            <a:off x="657783" y="3075500"/>
            <a:ext cx="675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ko-KR" altLang="en-US" sz="1200" b="1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문제점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8C0488-02D8-C080-B7A4-3050558621A1}"/>
              </a:ext>
            </a:extLst>
          </p:cNvPr>
          <p:cNvSpPr txBox="1"/>
          <p:nvPr/>
        </p:nvSpPr>
        <p:spPr>
          <a:xfrm>
            <a:off x="938920" y="3348892"/>
            <a:ext cx="840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SHA-256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알고리즘을 통해 전체 데이터의 서명을 체크하는 시간이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S3client 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값 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2000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을 초과한다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CA32EE-1DAE-CC73-8C71-DCC2BCA2C8D5}"/>
              </a:ext>
            </a:extLst>
          </p:cNvPr>
          <p:cNvSpPr txBox="1"/>
          <p:nvPr/>
        </p:nvSpPr>
        <p:spPr>
          <a:xfrm>
            <a:off x="938920" y="3959881"/>
            <a:ext cx="5705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100" dirty="0" err="1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transferData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block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단위로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SHA-256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process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진행하여 데이터를 분산 처리한다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720B9EB-0E91-B7C9-4749-F6D2A0F49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0" y="4307826"/>
            <a:ext cx="7172696" cy="2015395"/>
          </a:xfrm>
          <a:prstGeom prst="rect">
            <a:avLst/>
          </a:prstGeom>
        </p:spPr>
      </p:pic>
      <p:sp>
        <p:nvSpPr>
          <p:cNvPr id="4" name="오른쪽 대괄호[R] 3">
            <a:extLst>
              <a:ext uri="{FF2B5EF4-FFF2-40B4-BE49-F238E27FC236}">
                <a16:creationId xmlns:a16="http://schemas.microsoft.com/office/drawing/2014/main" id="{BCFE0B2D-AB4D-A782-5CCF-7D5DADAD2E80}"/>
              </a:ext>
            </a:extLst>
          </p:cNvPr>
          <p:cNvSpPr/>
          <p:nvPr/>
        </p:nvSpPr>
        <p:spPr>
          <a:xfrm>
            <a:off x="5434244" y="4891656"/>
            <a:ext cx="206065" cy="757706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76A228F8-9056-89A6-07A8-975E0CFCBCA2}"/>
              </a:ext>
            </a:extLst>
          </p:cNvPr>
          <p:cNvSpPr/>
          <p:nvPr/>
        </p:nvSpPr>
        <p:spPr>
          <a:xfrm>
            <a:off x="7803317" y="6114790"/>
            <a:ext cx="167179" cy="92249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74D25-C5B5-5332-2214-C34285912FCD}"/>
              </a:ext>
            </a:extLst>
          </p:cNvPr>
          <p:cNvSpPr txBox="1"/>
          <p:nvPr/>
        </p:nvSpPr>
        <p:spPr>
          <a:xfrm>
            <a:off x="5640309" y="5139704"/>
            <a:ext cx="1601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Binary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복호화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(-0x05)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91F85-8FAF-6D4B-BBE3-81D31CC6400E}"/>
              </a:ext>
            </a:extLst>
          </p:cNvPr>
          <p:cNvSpPr txBox="1"/>
          <p:nvPr/>
        </p:nvSpPr>
        <p:spPr>
          <a:xfrm>
            <a:off x="7978590" y="6030109"/>
            <a:ext cx="1601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SHA-256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082903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C5BEE-A9AF-A72A-35E8-FB23CA017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A53D58BE-2540-86CA-10D0-282BBBB23F0B}"/>
              </a:ext>
            </a:extLst>
          </p:cNvPr>
          <p:cNvSpPr txBox="1">
            <a:spLocks/>
          </p:cNvSpPr>
          <p:nvPr/>
        </p:nvSpPr>
        <p:spPr bwMode="auto">
          <a:xfrm>
            <a:off x="273051" y="193675"/>
            <a:ext cx="9541509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Project 6. OTA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위한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Bootloader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설계 및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SW Binary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</a:rPr>
              <a:t>위변조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감지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ABF320-A8B5-0410-FAA7-3FFB2286C691}"/>
              </a:ext>
            </a:extLst>
          </p:cNvPr>
          <p:cNvSpPr/>
          <p:nvPr/>
        </p:nvSpPr>
        <p:spPr>
          <a:xfrm>
            <a:off x="273052" y="1004047"/>
            <a:ext cx="9417048" cy="53459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524CE-7CCD-156F-6006-FC415414CA37}"/>
              </a:ext>
            </a:extLst>
          </p:cNvPr>
          <p:cNvSpPr txBox="1"/>
          <p:nvPr/>
        </p:nvSpPr>
        <p:spPr>
          <a:xfrm>
            <a:off x="407243" y="1021737"/>
            <a:ext cx="7003748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rgbClr val="444447"/>
                </a:solidFill>
                <a:latin typeface="-apple-system"/>
              </a:rPr>
              <a:t>5.</a:t>
            </a:r>
            <a:r>
              <a:rPr lang="ko-KR" altLang="en-US" sz="1600" b="1" dirty="0">
                <a:solidFill>
                  <a:srgbClr val="444447"/>
                </a:solidFill>
                <a:latin typeface="-apple-system"/>
              </a:rPr>
              <a:t> </a:t>
            </a:r>
            <a:r>
              <a:rPr lang="en-US" altLang="ko-KR" sz="1600" b="1" dirty="0">
                <a:solidFill>
                  <a:srgbClr val="444447"/>
                </a:solidFill>
                <a:latin typeface="-apple-system"/>
              </a:rPr>
              <a:t>Additional Requirement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27768-B1C4-70B5-9AAF-BA68ADA3B061}"/>
              </a:ext>
            </a:extLst>
          </p:cNvPr>
          <p:cNvSpPr txBox="1"/>
          <p:nvPr/>
        </p:nvSpPr>
        <p:spPr>
          <a:xfrm>
            <a:off x="657783" y="1832516"/>
            <a:ext cx="675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0E8D2-C0A6-3BF0-76F9-0A1BFCA6A99C}"/>
              </a:ext>
            </a:extLst>
          </p:cNvPr>
          <p:cNvSpPr txBox="1"/>
          <p:nvPr/>
        </p:nvSpPr>
        <p:spPr>
          <a:xfrm>
            <a:off x="657786" y="1311358"/>
            <a:ext cx="675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• </a:t>
            </a:r>
            <a:r>
              <a:rPr lang="ko-KR" altLang="en-US" sz="1200" b="1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문제점</a:t>
            </a:r>
            <a:endParaRPr lang="en-US" altLang="ko-KR" sz="1200" b="1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B45B8-20C2-A569-57C1-09DD372E14EB}"/>
              </a:ext>
            </a:extLst>
          </p:cNvPr>
          <p:cNvSpPr txBox="1"/>
          <p:nvPr/>
        </p:nvSpPr>
        <p:spPr>
          <a:xfrm>
            <a:off x="938923" y="1584750"/>
            <a:ext cx="840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Reprogramming</a:t>
            </a:r>
            <a:r>
              <a:rPr lang="ko-KR" altLang="en-US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시도 횟수와 성공 횟수를 알 수 없다</a:t>
            </a:r>
            <a:r>
              <a:rPr lang="en-US" altLang="ko-KR" sz="11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E601AA-CDEB-5631-15FE-225029FDB67F}"/>
              </a:ext>
            </a:extLst>
          </p:cNvPr>
          <p:cNvSpPr txBox="1"/>
          <p:nvPr/>
        </p:nvSpPr>
        <p:spPr>
          <a:xfrm>
            <a:off x="938922" y="2106669"/>
            <a:ext cx="8875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1">
              <a:buAutoNum type="arabicPeriod"/>
            </a:pP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Fee Configuration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통해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Reprogramming 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시도와 성공 횟수를 기록할 메모리를 설정한다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228600" indent="-228600" latinLnBrk="1">
              <a:buAutoNum type="arabicPeriod"/>
            </a:pP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해당 메모리에 접근하여 데이터를 읽고 쓸 수 있게 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228600" indent="-228600" latinLnBrk="1">
              <a:buAutoNum type="arabicPeriod"/>
            </a:pP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Bootloader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Reprogramming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시도 횟수와 성공 횟수를 기록하고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시도 횟수가 성공 횟수보다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초과시 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Reprogramming</a:t>
            </a:r>
            <a:r>
              <a:rPr lang="ko-KR" altLang="en-US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막는다</a:t>
            </a:r>
            <a:r>
              <a:rPr lang="en-US" altLang="ko-KR" sz="1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CF9DA0-96A3-2290-F366-A941C2AC5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90" y="2731701"/>
            <a:ext cx="5475733" cy="28095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3FA09D-C093-E616-41F0-03E6D1A1C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90" y="5541239"/>
            <a:ext cx="5428194" cy="7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6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CC764B-AB22-52E0-345C-2865B136EF22}"/>
              </a:ext>
            </a:extLst>
          </p:cNvPr>
          <p:cNvSpPr txBox="1"/>
          <p:nvPr/>
        </p:nvSpPr>
        <p:spPr>
          <a:xfrm>
            <a:off x="927360" y="3559640"/>
            <a:ext cx="2592376" cy="442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75" b="1" dirty="0"/>
              <a:t>‘Sequence</a:t>
            </a:r>
            <a:r>
              <a:rPr lang="ko-KR" altLang="en-US" sz="2275" b="1" dirty="0"/>
              <a:t> </a:t>
            </a:r>
            <a:r>
              <a:rPr lang="en-US" altLang="ko-KR" sz="2275" b="1" dirty="0"/>
              <a:t>Diagram’</a:t>
            </a:r>
            <a:endParaRPr lang="ko-KR" altLang="en-US" sz="2275" b="1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4AFDD01-49AB-6CEE-7A98-A49BA6745625}"/>
              </a:ext>
            </a:extLst>
          </p:cNvPr>
          <p:cNvGrpSpPr/>
          <p:nvPr/>
        </p:nvGrpSpPr>
        <p:grpSpPr>
          <a:xfrm>
            <a:off x="4487813" y="2299671"/>
            <a:ext cx="4596291" cy="3784695"/>
            <a:chOff x="2184734" y="1259433"/>
            <a:chExt cx="5656973" cy="4658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3A0F32-333A-CE6B-A023-C8F0619FC4BE}"/>
                </a:ext>
              </a:extLst>
            </p:cNvPr>
            <p:cNvSpPr txBox="1"/>
            <p:nvPr/>
          </p:nvSpPr>
          <p:spPr>
            <a:xfrm>
              <a:off x="2184734" y="1261317"/>
              <a:ext cx="763919" cy="359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b="1" dirty="0"/>
                <a:t>/USER</a:t>
              </a:r>
              <a:endParaRPr lang="ko-KR" altLang="en-US" sz="13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C128DE-10E3-EAB3-A3C0-8017A46E7F07}"/>
                </a:ext>
              </a:extLst>
            </p:cNvPr>
            <p:cNvSpPr txBox="1"/>
            <p:nvPr/>
          </p:nvSpPr>
          <p:spPr>
            <a:xfrm>
              <a:off x="4230944" y="1259433"/>
              <a:ext cx="1377972" cy="359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b="1" dirty="0"/>
                <a:t>/Server(Web)</a:t>
              </a:r>
              <a:endParaRPr lang="ko-KR" altLang="en-US" sz="13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5A4DE6-7F8D-9D88-E788-4F19D62762F1}"/>
                </a:ext>
              </a:extLst>
            </p:cNvPr>
            <p:cNvSpPr txBox="1"/>
            <p:nvPr/>
          </p:nvSpPr>
          <p:spPr>
            <a:xfrm>
              <a:off x="6610286" y="1259433"/>
              <a:ext cx="1231421" cy="359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b="1" dirty="0"/>
                <a:t>/Server(DB)</a:t>
              </a:r>
              <a:endParaRPr lang="ko-KR" altLang="en-US" sz="1300" b="1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B44E352-0B29-6168-6643-808094E289F3}"/>
                </a:ext>
              </a:extLst>
            </p:cNvPr>
            <p:cNvSpPr/>
            <p:nvPr/>
          </p:nvSpPr>
          <p:spPr>
            <a:xfrm>
              <a:off x="2485294" y="1597987"/>
              <a:ext cx="132096" cy="40905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3DDAF8E-6EB1-BBA7-BC70-A78F769DB3BF}"/>
                </a:ext>
              </a:extLst>
            </p:cNvPr>
            <p:cNvSpPr/>
            <p:nvPr/>
          </p:nvSpPr>
          <p:spPr>
            <a:xfrm>
              <a:off x="4838531" y="1597987"/>
              <a:ext cx="132096" cy="409053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2E99819-FA35-1E2C-DF2D-41537A1AF025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>
              <a:off x="7259073" y="1597987"/>
              <a:ext cx="0" cy="386218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0C814DE-5313-290F-5790-A8C774852899}"/>
                </a:ext>
              </a:extLst>
            </p:cNvPr>
            <p:cNvGrpSpPr/>
            <p:nvPr/>
          </p:nvGrpSpPr>
          <p:grpSpPr>
            <a:xfrm>
              <a:off x="2619722" y="2342692"/>
              <a:ext cx="4721467" cy="2453329"/>
              <a:chOff x="2619722" y="1940356"/>
              <a:chExt cx="4721467" cy="2453329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48B2CF0-DC9F-4BC8-4F14-A4899501A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9722" y="2165682"/>
                <a:ext cx="45572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FC359F-A6A4-384E-1E18-84CBAFCDA8C6}"/>
                  </a:ext>
                </a:extLst>
              </p:cNvPr>
              <p:cNvSpPr txBox="1"/>
              <p:nvPr/>
            </p:nvSpPr>
            <p:spPr>
              <a:xfrm>
                <a:off x="2819200" y="1940356"/>
                <a:ext cx="1916107" cy="282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94" dirty="0"/>
                  <a:t>Scenario_Data_Request(GET)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73EBA1-8468-849A-8D14-0883B47CC044}"/>
                  </a:ext>
                </a:extLst>
              </p:cNvPr>
              <p:cNvSpPr/>
              <p:nvPr/>
            </p:nvSpPr>
            <p:spPr>
              <a:xfrm>
                <a:off x="7176957" y="2165356"/>
                <a:ext cx="164232" cy="17325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1D54F39A-9417-6798-1B17-D22D40F8B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2959" y="2338611"/>
                <a:ext cx="22039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97FAD0-37A5-AB44-5EB3-73B4982CA2F8}"/>
                  </a:ext>
                </a:extLst>
              </p:cNvPr>
              <p:cNvSpPr txBox="1"/>
              <p:nvPr/>
            </p:nvSpPr>
            <p:spPr>
              <a:xfrm>
                <a:off x="5149459" y="2301510"/>
                <a:ext cx="1851001" cy="282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94" dirty="0"/>
                  <a:t>Scenario_Data_Return(json)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20DE7FC-8E11-7F4B-A4F4-1F510E91BEEF}"/>
                  </a:ext>
                </a:extLst>
              </p:cNvPr>
              <p:cNvSpPr/>
              <p:nvPr/>
            </p:nvSpPr>
            <p:spPr>
              <a:xfrm>
                <a:off x="7176957" y="2848621"/>
                <a:ext cx="164232" cy="17325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F1009C-0DF8-6424-A263-45BFF28C92FB}"/>
                  </a:ext>
                </a:extLst>
              </p:cNvPr>
              <p:cNvSpPr/>
              <p:nvPr/>
            </p:nvSpPr>
            <p:spPr>
              <a:xfrm>
                <a:off x="7176957" y="3543201"/>
                <a:ext cx="164232" cy="17325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16E37BE4-7CD5-51E7-9625-B2F5B62CD8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2959" y="3716455"/>
                <a:ext cx="22039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7BE457-3E44-B0B8-E026-241B1FC87A31}"/>
                  </a:ext>
                </a:extLst>
              </p:cNvPr>
              <p:cNvSpPr txBox="1"/>
              <p:nvPr/>
            </p:nvSpPr>
            <p:spPr>
              <a:xfrm>
                <a:off x="2723696" y="2301510"/>
                <a:ext cx="2113399" cy="282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94" dirty="0"/>
                  <a:t>Scenario_Data_Return(GET,json)</a:t>
                </a: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1290664C-BE93-E598-686E-CEECFED4CF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2959" y="4393685"/>
                <a:ext cx="22039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B914BE7-61CE-EECF-94B6-D2E9D623F0FA}"/>
                  </a:ext>
                </a:extLst>
              </p:cNvPr>
              <p:cNvSpPr/>
              <p:nvPr/>
            </p:nvSpPr>
            <p:spPr>
              <a:xfrm>
                <a:off x="7176957" y="4219331"/>
                <a:ext cx="164232" cy="17325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BDF359-5416-37F5-12BD-3574F1123821}"/>
                </a:ext>
              </a:extLst>
            </p:cNvPr>
            <p:cNvSpPr txBox="1"/>
            <p:nvPr/>
          </p:nvSpPr>
          <p:spPr>
            <a:xfrm>
              <a:off x="3217806" y="1777515"/>
              <a:ext cx="1182177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SCN_Save(POST)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5BF217-61BC-B938-DCAF-67BD71C325D1}"/>
                </a:ext>
              </a:extLst>
            </p:cNvPr>
            <p:cNvSpPr txBox="1"/>
            <p:nvPr/>
          </p:nvSpPr>
          <p:spPr>
            <a:xfrm>
              <a:off x="5452888" y="1603010"/>
              <a:ext cx="1276877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SCN_Save(@Data)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1432158-7B55-0C6D-AD0D-C5F8D225670F}"/>
                </a:ext>
              </a:extLst>
            </p:cNvPr>
            <p:cNvGrpSpPr/>
            <p:nvPr/>
          </p:nvGrpSpPr>
          <p:grpSpPr>
            <a:xfrm>
              <a:off x="2619722" y="1806334"/>
              <a:ext cx="4720034" cy="1617877"/>
              <a:chOff x="2619722" y="2665870"/>
              <a:chExt cx="4720034" cy="161787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E270BE0-42CB-AAD1-B5B0-6F0BB7AE7038}"/>
                  </a:ext>
                </a:extLst>
              </p:cNvPr>
              <p:cNvSpPr/>
              <p:nvPr/>
            </p:nvSpPr>
            <p:spPr>
              <a:xfrm>
                <a:off x="7176957" y="2665870"/>
                <a:ext cx="162799" cy="50051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D1BA7C82-3D7A-E6F4-3768-B6C5F8CD4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9722" y="2665870"/>
                <a:ext cx="221880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055E53E1-C129-79F7-4C4C-135CC339C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2959" y="2665870"/>
                <a:ext cx="221880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561BE6A8-034D-5BD7-AE65-3C5F9EC9C9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2959" y="2914071"/>
                <a:ext cx="22039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156138A8-6D7C-8DD5-2881-8A0FD6DBD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2959" y="4283747"/>
                <a:ext cx="22039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86C999-C181-947A-F78E-C9DD3D82CC28}"/>
                </a:ext>
              </a:extLst>
            </p:cNvPr>
            <p:cNvSpPr txBox="1"/>
            <p:nvPr/>
          </p:nvSpPr>
          <p:spPr>
            <a:xfrm>
              <a:off x="5149457" y="2054096"/>
              <a:ext cx="1851000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Scenario_Data_Return(json)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CA964AC-B52B-798A-48D6-2278AE814124}"/>
                </a:ext>
              </a:extLst>
            </p:cNvPr>
            <p:cNvCxnSpPr>
              <a:cxnSpLocks/>
            </p:cNvCxnSpPr>
            <p:nvPr/>
          </p:nvCxnSpPr>
          <p:spPr>
            <a:xfrm>
              <a:off x="2619722" y="3250957"/>
              <a:ext cx="22188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13C755C-8541-8515-B39C-8CE16E868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9722" y="3424534"/>
              <a:ext cx="221880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1275491-DA68-B8F2-ABD7-2D58A8CE1A85}"/>
                </a:ext>
              </a:extLst>
            </p:cNvPr>
            <p:cNvCxnSpPr>
              <a:cxnSpLocks/>
            </p:cNvCxnSpPr>
            <p:nvPr/>
          </p:nvCxnSpPr>
          <p:spPr>
            <a:xfrm>
              <a:off x="2619722" y="3951224"/>
              <a:ext cx="22188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36F23CD-EF05-8F50-9103-5149441A06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9722" y="4124801"/>
              <a:ext cx="221880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19C365A-A7CC-16AC-1F7D-00F80C97B080}"/>
                </a:ext>
              </a:extLst>
            </p:cNvPr>
            <p:cNvCxnSpPr>
              <a:cxnSpLocks/>
            </p:cNvCxnSpPr>
            <p:nvPr/>
          </p:nvCxnSpPr>
          <p:spPr>
            <a:xfrm>
              <a:off x="2619722" y="4622444"/>
              <a:ext cx="22188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60DE622-9AA4-C739-E0B4-D7114CABC7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9722" y="4796021"/>
              <a:ext cx="221880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07A7CC2-9C9B-A7D4-2D32-7514C3D9E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22" y="5440562"/>
              <a:ext cx="4556519" cy="19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0AC5092-73D5-C391-973F-3A9A3F5C97EC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2619722" y="5633421"/>
              <a:ext cx="463935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42ACB3-59E9-E42C-99D9-029E87EEF30A}"/>
                </a:ext>
              </a:extLst>
            </p:cNvPr>
            <p:cNvSpPr txBox="1"/>
            <p:nvPr/>
          </p:nvSpPr>
          <p:spPr>
            <a:xfrm>
              <a:off x="3055594" y="3053616"/>
              <a:ext cx="1523494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Scenario_Load(GET,id)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D86EC1-490B-FA31-41CC-12767CE14556}"/>
                </a:ext>
              </a:extLst>
            </p:cNvPr>
            <p:cNvSpPr txBox="1"/>
            <p:nvPr/>
          </p:nvSpPr>
          <p:spPr>
            <a:xfrm>
              <a:off x="2740107" y="3390740"/>
              <a:ext cx="2137075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Scenario_Data_Load(GET,id,json)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3CDF7E-B148-CE9E-088E-7A7FEA14A6BC}"/>
                </a:ext>
              </a:extLst>
            </p:cNvPr>
            <p:cNvSpPr txBox="1"/>
            <p:nvPr/>
          </p:nvSpPr>
          <p:spPr>
            <a:xfrm>
              <a:off x="2739113" y="3724249"/>
              <a:ext cx="2133130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Scenario_Board_Request(GET,id)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2023D2-80C7-CAD0-EA61-969EFCC7A35F}"/>
                </a:ext>
              </a:extLst>
            </p:cNvPr>
            <p:cNvSpPr txBox="1"/>
            <p:nvPr/>
          </p:nvSpPr>
          <p:spPr>
            <a:xfrm>
              <a:off x="2749166" y="4091175"/>
              <a:ext cx="2056184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Scenario_Board_Return(GET,id)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B40BEC-81A4-4C44-8679-B7EADD832922}"/>
                </a:ext>
              </a:extLst>
            </p:cNvPr>
            <p:cNvSpPr txBox="1"/>
            <p:nvPr/>
          </p:nvSpPr>
          <p:spPr>
            <a:xfrm>
              <a:off x="2969524" y="4397746"/>
              <a:ext cx="1539277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WebSocket_Chat(msg)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309692-A4C7-C9F9-D650-B2CB4F0B840C}"/>
                </a:ext>
              </a:extLst>
            </p:cNvPr>
            <p:cNvSpPr txBox="1"/>
            <p:nvPr/>
          </p:nvSpPr>
          <p:spPr>
            <a:xfrm>
              <a:off x="2922789" y="4753250"/>
              <a:ext cx="1708950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Chat_View(usrname,msg)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309BD3-9DB1-DF3C-0819-79861FB7BA58}"/>
                </a:ext>
              </a:extLst>
            </p:cNvPr>
            <p:cNvSpPr txBox="1"/>
            <p:nvPr/>
          </p:nvSpPr>
          <p:spPr>
            <a:xfrm>
              <a:off x="3077351" y="5243015"/>
              <a:ext cx="1436685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DB_Chart_Request( 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CFE417-784F-F92A-943E-2D5E630AAA4B}"/>
                </a:ext>
              </a:extLst>
            </p:cNvPr>
            <p:cNvSpPr txBox="1"/>
            <p:nvPr/>
          </p:nvSpPr>
          <p:spPr>
            <a:xfrm>
              <a:off x="5294923" y="5634522"/>
              <a:ext cx="1699085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DB_Chart_Data_Return( )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68EFD0A-6120-1C20-9F23-583DFC21AFC9}"/>
                </a:ext>
              </a:extLst>
            </p:cNvPr>
            <p:cNvSpPr/>
            <p:nvPr/>
          </p:nvSpPr>
          <p:spPr>
            <a:xfrm>
              <a:off x="7176957" y="5460167"/>
              <a:ext cx="164232" cy="17325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93B1A603-EEA5-FE0D-2BCD-A3370958D34B}"/>
                </a:ext>
              </a:extLst>
            </p:cNvPr>
            <p:cNvCxnSpPr>
              <a:cxnSpLocks/>
            </p:cNvCxnSpPr>
            <p:nvPr/>
          </p:nvCxnSpPr>
          <p:spPr>
            <a:xfrm>
              <a:off x="4970627" y="3250957"/>
              <a:ext cx="22056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DB977BB-039E-206F-FB06-886E68557F57}"/>
                </a:ext>
              </a:extLst>
            </p:cNvPr>
            <p:cNvSpPr txBox="1"/>
            <p:nvPr/>
          </p:nvSpPr>
          <p:spPr>
            <a:xfrm>
              <a:off x="5513914" y="3053616"/>
              <a:ext cx="1261095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Scenario_Load(id)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A22298-A9F4-AAD8-A1CA-6293FAF306E6}"/>
                </a:ext>
              </a:extLst>
            </p:cNvPr>
            <p:cNvSpPr txBox="1"/>
            <p:nvPr/>
          </p:nvSpPr>
          <p:spPr>
            <a:xfrm>
              <a:off x="5153774" y="3390740"/>
              <a:ext cx="1993051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Scenario_Data_Return(id,json)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515C6C8-2E7F-A305-318C-FE998D116563}"/>
                </a:ext>
              </a:extLst>
            </p:cNvPr>
            <p:cNvCxnSpPr>
              <a:cxnSpLocks/>
            </p:cNvCxnSpPr>
            <p:nvPr/>
          </p:nvCxnSpPr>
          <p:spPr>
            <a:xfrm>
              <a:off x="4970627" y="3945537"/>
              <a:ext cx="22056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02C87C-F1A5-6E62-54A5-D1E43DBF32CE}"/>
                </a:ext>
              </a:extLst>
            </p:cNvPr>
            <p:cNvSpPr txBox="1"/>
            <p:nvPr/>
          </p:nvSpPr>
          <p:spPr>
            <a:xfrm>
              <a:off x="5588884" y="3711942"/>
              <a:ext cx="1111153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Board_Load(id)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0D8E5B9-E2F2-EAA8-FB21-4287D54A27B8}"/>
                </a:ext>
              </a:extLst>
            </p:cNvPr>
            <p:cNvSpPr txBox="1"/>
            <p:nvPr/>
          </p:nvSpPr>
          <p:spPr>
            <a:xfrm>
              <a:off x="5529699" y="4114175"/>
              <a:ext cx="1229527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Board_Return(id)</a:t>
              </a: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10CDAA76-3B5B-2C1A-1324-00F875458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9722" y="2757497"/>
              <a:ext cx="221880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08BF769-3597-6026-2606-8B8C1F2A1BC1}"/>
                </a:ext>
              </a:extLst>
            </p:cNvPr>
            <p:cNvCxnSpPr>
              <a:cxnSpLocks/>
            </p:cNvCxnSpPr>
            <p:nvPr/>
          </p:nvCxnSpPr>
          <p:spPr>
            <a:xfrm>
              <a:off x="4970627" y="4622444"/>
              <a:ext cx="22056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29A8A-FEC0-9FC6-AFD3-2F8D19C134E3}"/>
                </a:ext>
              </a:extLst>
            </p:cNvPr>
            <p:cNvSpPr txBox="1"/>
            <p:nvPr/>
          </p:nvSpPr>
          <p:spPr>
            <a:xfrm>
              <a:off x="5146312" y="4397746"/>
              <a:ext cx="1987132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Chat_msg_save(usrname,msg)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817276-B27E-1F9A-B2DD-DD28F3E3078B}"/>
                </a:ext>
              </a:extLst>
            </p:cNvPr>
            <p:cNvSpPr txBox="1"/>
            <p:nvPr/>
          </p:nvSpPr>
          <p:spPr>
            <a:xfrm>
              <a:off x="5091067" y="4796273"/>
              <a:ext cx="2097617" cy="28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94" dirty="0"/>
                <a:t>Chat_msg_return(usrname,msg)</a:t>
              </a:r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2DCD96A0-E95B-60DB-4CDB-82A4E4D766BF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현대산스 Text Bold"/>
              </a:rPr>
              <a:t>1) Sentinel(</a:t>
            </a:r>
            <a:r>
              <a:rPr lang="ko-KR" altLang="en-US" sz="2400" b="1" dirty="0">
                <a:solidFill>
                  <a:schemeClr val="bg1"/>
                </a:solidFill>
                <a:latin typeface="현대산스 Text Bold"/>
              </a:rPr>
              <a:t>침해사고 분석을 위한 대시보드 플랫폼</a:t>
            </a:r>
            <a:r>
              <a:rPr lang="en-US" altLang="ko-KR" sz="2400" b="1" dirty="0">
                <a:solidFill>
                  <a:schemeClr val="bg1"/>
                </a:solidFill>
                <a:latin typeface="현대산스 Text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907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스크린샷, 도표, 그래픽 디자인이(가) 표시된 사진&#10;&#10;자동 생성된 설명">
            <a:extLst>
              <a:ext uri="{FF2B5EF4-FFF2-40B4-BE49-F238E27FC236}">
                <a16:creationId xmlns:a16="http://schemas.microsoft.com/office/drawing/2014/main" id="{4C5E8A0B-EFBB-0C22-1B7A-C1BB8BCF47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4" y="1693123"/>
            <a:ext cx="3101768" cy="4387500"/>
          </a:xfrm>
          <a:prstGeom prst="rect">
            <a:avLst/>
          </a:prstGeom>
        </p:spPr>
      </p:pic>
      <p:pic>
        <p:nvPicPr>
          <p:cNvPr id="28" name="그림 2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1F5D5764-21C8-D5B8-F81C-167D9E4BC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661" y="1693123"/>
            <a:ext cx="3101768" cy="4387500"/>
          </a:xfrm>
          <a:prstGeom prst="rect">
            <a:avLst/>
          </a:prstGeom>
        </p:spPr>
      </p:pic>
      <p:pic>
        <p:nvPicPr>
          <p:cNvPr id="30" name="그림 2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1FCCD49-998E-B811-5A5C-FD0FD3936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29" y="1693123"/>
            <a:ext cx="3101768" cy="43875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DA5A1A3-B065-8791-D796-59DAF611F35F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1) Sentinel(</a:t>
            </a:r>
            <a:r>
              <a:rPr lang="ko-KR" altLang="en-US" sz="2400" b="1" dirty="0">
                <a:solidFill>
                  <a:schemeClr val="bg1"/>
                </a:solidFill>
              </a:rPr>
              <a:t>침해사고 분석을 위한 대시보드 플랫폼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094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운영 체제, 컴퓨터이(가) 표시된 사진&#10;&#10;자동 생성된 설명">
            <a:extLst>
              <a:ext uri="{FF2B5EF4-FFF2-40B4-BE49-F238E27FC236}">
                <a16:creationId xmlns:a16="http://schemas.microsoft.com/office/drawing/2014/main" id="{2E0E45C4-54B5-A85E-C697-A8C8662CEE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85" y="1644111"/>
            <a:ext cx="3101768" cy="4387500"/>
          </a:xfrm>
          <a:prstGeom prst="rect">
            <a:avLst/>
          </a:prstGeom>
        </p:spPr>
      </p:pic>
      <p:pic>
        <p:nvPicPr>
          <p:cNvPr id="9" name="그림 8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EDEF0BCB-4FD6-1ADA-17D5-8996DE501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53" y="1644111"/>
            <a:ext cx="3101768" cy="4387500"/>
          </a:xfrm>
          <a:prstGeom prst="rect">
            <a:avLst/>
          </a:prstGeom>
        </p:spPr>
      </p:pic>
      <p:pic>
        <p:nvPicPr>
          <p:cNvPr id="11" name="그림 10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A3DB482-B714-8F6B-FAD2-83CFAD343C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20" y="1644111"/>
            <a:ext cx="3101768" cy="43875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BB035CA-7DCC-95CB-7E67-91F8B246E889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1) Sentinel(</a:t>
            </a:r>
            <a:r>
              <a:rPr lang="ko-KR" altLang="en-US" sz="2400" b="1" dirty="0">
                <a:solidFill>
                  <a:schemeClr val="bg1"/>
                </a:solidFill>
              </a:rPr>
              <a:t>침해사고 분석을 위한 대시보드 플랫폼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486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2)Today’s Bar – AI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를 이용한 </a:t>
            </a:r>
            <a:r>
              <a:rPr lang="ko-KR" altLang="en-US" sz="1600" b="1" dirty="0">
                <a:solidFill>
                  <a:schemeClr val="bg1"/>
                </a:solidFill>
              </a:rPr>
              <a:t>개인 맞춤형 칵테일 레시피 추천 플랫폼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01703"/>
              </p:ext>
            </p:extLst>
          </p:nvPr>
        </p:nvGraphicFramePr>
        <p:xfrm>
          <a:off x="273052" y="937804"/>
          <a:ext cx="9417048" cy="2445840"/>
        </p:xfrm>
        <a:graphic>
          <a:graphicData uri="http://schemas.openxmlformats.org/drawingml/2006/table">
            <a:tbl>
              <a:tblPr firstRow="1" firstCol="1" bandRow="1"/>
              <a:tblGrid>
                <a:gridCol w="2101848">
                  <a:extLst>
                    <a:ext uri="{9D8B030D-6E8A-4147-A177-3AD203B41FA5}">
                      <a16:colId xmlns:a16="http://schemas.microsoft.com/office/drawing/2014/main" val="1470747494"/>
                    </a:ext>
                  </a:extLst>
                </a:gridCol>
                <a:gridCol w="3971036">
                  <a:extLst>
                    <a:ext uri="{9D8B030D-6E8A-4147-A177-3AD203B41FA5}">
                      <a16:colId xmlns:a16="http://schemas.microsoft.com/office/drawing/2014/main" val="2350907120"/>
                    </a:ext>
                  </a:extLst>
                </a:gridCol>
                <a:gridCol w="1225296">
                  <a:extLst>
                    <a:ext uri="{9D8B030D-6E8A-4147-A177-3AD203B41FA5}">
                      <a16:colId xmlns:a16="http://schemas.microsoft.com/office/drawing/2014/main" val="3695624122"/>
                    </a:ext>
                  </a:extLst>
                </a:gridCol>
                <a:gridCol w="2118868">
                  <a:extLst>
                    <a:ext uri="{9D8B030D-6E8A-4147-A177-3AD203B41FA5}">
                      <a16:colId xmlns:a16="http://schemas.microsoft.com/office/drawing/2014/main" val="11571714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기간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2023.11.08 ~ 2023.11.27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510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기관명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Today's bar </a:t>
                      </a:r>
                      <a:r>
                        <a:rPr lang="ko-KR" altLang="en-US" sz="1200" dirty="0"/>
                        <a:t>프로젝트 팀</a:t>
                      </a:r>
                      <a:endParaRPr lang="en-US" altLang="ko-KR" sz="1200" dirty="0"/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764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 내용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 err="1"/>
                        <a:t>Keras</a:t>
                      </a:r>
                      <a:r>
                        <a:rPr lang="en-US" altLang="ko-KR" sz="900" b="0" dirty="0"/>
                        <a:t> - Sequential</a:t>
                      </a:r>
                      <a:r>
                        <a:rPr lang="ko-KR" altLang="en-US" sz="900" b="0" dirty="0"/>
                        <a:t>과 </a:t>
                      </a:r>
                      <a:r>
                        <a:rPr lang="en-US" altLang="ko-KR" sz="900" b="0" dirty="0"/>
                        <a:t>GPT 3.5 API</a:t>
                      </a:r>
                      <a:r>
                        <a:rPr lang="ko-KR" altLang="en-US" sz="900" b="0" dirty="0"/>
                        <a:t>를 이용한 개인 맞춤형 칵테일 레시피 추천 플랫폼 프로젝트의 </a:t>
                      </a:r>
                      <a:r>
                        <a:rPr lang="ko-KR" altLang="en-US" sz="900" b="0" dirty="0" err="1"/>
                        <a:t>백엔드</a:t>
                      </a:r>
                      <a:r>
                        <a:rPr lang="ko-KR" altLang="en-US" sz="900" b="0" dirty="0"/>
                        <a:t> 서버 개발과 </a:t>
                      </a:r>
                      <a:r>
                        <a:rPr lang="ko-KR" altLang="en-US" sz="900" b="0" dirty="0" err="1"/>
                        <a:t>프론트엔드의</a:t>
                      </a:r>
                      <a:r>
                        <a:rPr lang="ko-KR" altLang="en-US" sz="900" b="0" dirty="0"/>
                        <a:t> 기능 개발</a:t>
                      </a:r>
                      <a:endParaRPr lang="en-US" altLang="ko-KR" sz="900" b="0" dirty="0"/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으로 개발된 학습모델의 입력 값과 출력 값을 </a:t>
                      </a: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Front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와 주고받기 위해 </a:t>
                      </a: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화를 진행</a:t>
                      </a:r>
                      <a:endParaRPr lang="en-US" altLang="ko-KR" sz="900" b="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Open-AI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에서 제공하는 </a:t>
                      </a: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GPT API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3.5 version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을 사용해 사용자가 입력한 수치를</a:t>
                      </a:r>
                      <a:endParaRPr lang="en-US" altLang="ko-KR" sz="900" b="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레시피에 대한 질문으로 변경해서 </a:t>
                      </a: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GPT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에 질문하고</a:t>
                      </a: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응답을 다시 </a:t>
                      </a:r>
                      <a:r>
                        <a:rPr lang="en-US" altLang="ko-KR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Front</a:t>
                      </a:r>
                      <a:r>
                        <a:rPr lang="ko-KR" altLang="en-US" sz="900" b="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로 가져오는 기능을 개발</a:t>
                      </a:r>
                      <a:endParaRPr lang="ko-KR" sz="900" b="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9839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역할 및 참여도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(%)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Full-Stack </a:t>
                      </a:r>
                      <a:r>
                        <a:rPr lang="ko-KR" altLang="en-US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개발 </a:t>
                      </a: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/ 80%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활용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SW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언어</a:t>
                      </a:r>
                      <a:endParaRPr lang="ko-KR" sz="12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Python/Java/</a:t>
                      </a:r>
                      <a:r>
                        <a:rPr lang="en-US" altLang="ko-KR" sz="1200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Javascript</a:t>
                      </a:r>
                      <a:endParaRPr lang="ko-KR" sz="12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795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목표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작년에 비해 </a:t>
                      </a:r>
                      <a:r>
                        <a:rPr lang="en-US" altLang="ko-KR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배 이상 증가한 고급 주류 소비량</a:t>
                      </a:r>
                      <a:r>
                        <a:rPr lang="en-US" altLang="ko-KR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그리고 조사 결과 </a:t>
                      </a:r>
                      <a:r>
                        <a:rPr lang="en-US" altLang="ko-KR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72%</a:t>
                      </a: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에 달하는 </a:t>
                      </a:r>
                      <a:r>
                        <a:rPr lang="ko-KR" altLang="en-US" sz="900" dirty="0" err="1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혼술족을</a:t>
                      </a: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위해 </a:t>
                      </a:r>
                      <a:r>
                        <a:rPr lang="en-US" altLang="ko-KR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를 사용해 가정에서 만들 수 있는 칵테일 레시피 추천 기능</a:t>
                      </a:r>
                      <a:r>
                        <a:rPr lang="en-US" altLang="ko-KR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 GPT 3.5 API</a:t>
                      </a: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를 사용한 상업용 칵테일 레시피 추천 기능</a:t>
                      </a:r>
                      <a:r>
                        <a:rPr lang="en-US" altLang="ko-KR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그리고 커뮤니티 기능을 갖고 있는 웹 사이트 제작</a:t>
                      </a:r>
                      <a:endParaRPr lang="ko-KR" sz="9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73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프로젝트 결과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정성 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정량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Kaggle </a:t>
                      </a: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데이터 셋을 활용한 학습 모델 </a:t>
                      </a:r>
                      <a:r>
                        <a:rPr lang="en-US" altLang="ko-KR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화</a:t>
                      </a:r>
                      <a:endParaRPr lang="en-US" altLang="ko-KR" sz="10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GPT 3.5 API</a:t>
                      </a: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 사용 칵테일 레시피 제조 솔루션 기능</a:t>
                      </a:r>
                      <a:endParaRPr lang="en-US" altLang="ko-KR" sz="10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Times New Roman" panose="02020603050405020304" pitchFamily="18" charset="0"/>
                        </a:rPr>
                        <a:t>광고 배너를 통한 수익 창출 기대</a:t>
                      </a:r>
                      <a:endParaRPr lang="en-US" altLang="ko-KR" sz="1000" dirty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7433" marR="47433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77709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73052" y="3619773"/>
            <a:ext cx="9417048" cy="27302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</a:rPr>
              <a:t>진행했던 프로젝트에서 가장 큰 문제 및 해결에 활용한 방법을 자세하게 기재</a:t>
            </a:r>
            <a:endParaRPr lang="en-US" altLang="ko-KR" sz="15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초기에 설계했던 학습 모델은 다중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퍼셉트론을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활용한 검증 과정이 빠져 있었습니다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개발 도중 다중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퍼셉트론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검증 과정이 추가되어 학습모델의 구조가 변경되면서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파이썬 일부 모듈에 충돌이 생겼습니다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따라서 </a:t>
            </a:r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npm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명령어를 사용해 충돌이 나는 모듈을 제거 후 올바른 버전을 재설치 하면서 이를 해결했습니다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또한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GPT API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의 버전을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3.0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3.5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로 변경하면서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GPT 3.5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에서 요구하는 헤더와 바디 내용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응답 내용이 달라서 발생한 문제가 있었습니다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 Open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에서 제공하는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document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를 활용해 기존에 작성했던 헤더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바디 내용을 수정했고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front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에서 응답을 받는 파라미터 이름을 수정함으로써 해결할 수 있었습니다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</a:rPr>
              <a:t>프로젝트 진행 프로세스</a:t>
            </a:r>
            <a:endParaRPr lang="en-US" altLang="ko-KR" sz="15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기획 회의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요구사항 작성 및 프로젝트 목표 설정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) 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요구사항 명세서 작성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개발 회의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사용할 기술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Stack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설정 및 역할 분담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-&gt;Used-Case Diagram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과 요구사항 명세서 기반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Sequence Diagram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작성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개발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요구사항 수정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명세서 수정 및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Diagram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수정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개발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QA 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배포 테스트</a:t>
            </a:r>
          </a:p>
          <a:p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02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635128CB-1499-9B2B-C5E3-19C7610D3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06" y="1767976"/>
            <a:ext cx="3483684" cy="4204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4C7C9-15CC-A3C1-6E4D-258EF5BD3D31}"/>
              </a:ext>
            </a:extLst>
          </p:cNvPr>
          <p:cNvSpPr txBox="1"/>
          <p:nvPr/>
        </p:nvSpPr>
        <p:spPr>
          <a:xfrm>
            <a:off x="927360" y="3559640"/>
            <a:ext cx="2592376" cy="442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75" b="1" dirty="0"/>
              <a:t>‘Sequence</a:t>
            </a:r>
            <a:r>
              <a:rPr lang="ko-KR" altLang="en-US" sz="2275" b="1" dirty="0"/>
              <a:t> </a:t>
            </a:r>
            <a:r>
              <a:rPr lang="en-US" altLang="ko-KR" sz="2275" b="1" dirty="0"/>
              <a:t>Diagram’</a:t>
            </a:r>
            <a:endParaRPr lang="ko-KR" altLang="en-US" sz="2275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B4DC17D-B5A5-58F6-7326-5A2008825F14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2)Today’s Bar – AI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를 이용한 </a:t>
            </a:r>
            <a:r>
              <a:rPr lang="ko-KR" altLang="en-US" sz="1600" b="1" dirty="0">
                <a:solidFill>
                  <a:schemeClr val="bg1"/>
                </a:solidFill>
              </a:rPr>
              <a:t>개인 맞춤형 칵테일 레시피 추천 플랫폼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69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DC3075E-5845-5C65-B296-E321E3CC9DD1}"/>
              </a:ext>
            </a:extLst>
          </p:cNvPr>
          <p:cNvGrpSpPr/>
          <p:nvPr/>
        </p:nvGrpSpPr>
        <p:grpSpPr>
          <a:xfrm>
            <a:off x="1571786" y="2157000"/>
            <a:ext cx="7018131" cy="3504199"/>
            <a:chOff x="2195763" y="992605"/>
            <a:chExt cx="8637700" cy="43128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239A88-E471-99BE-6952-37AC0C26A4FE}"/>
                </a:ext>
              </a:extLst>
            </p:cNvPr>
            <p:cNvSpPr/>
            <p:nvPr/>
          </p:nvSpPr>
          <p:spPr>
            <a:xfrm>
              <a:off x="2195763" y="992605"/>
              <a:ext cx="8637700" cy="4312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4ED1861-8FED-53C0-0A87-26A8D0A922F9}"/>
                </a:ext>
              </a:extLst>
            </p:cNvPr>
            <p:cNvSpPr/>
            <p:nvPr/>
          </p:nvSpPr>
          <p:spPr>
            <a:xfrm>
              <a:off x="2352173" y="1389647"/>
              <a:ext cx="1910519" cy="374783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C6355A-2F6B-3E4D-C3AA-1CB7DDBA01DC}"/>
                </a:ext>
              </a:extLst>
            </p:cNvPr>
            <p:cNvSpPr txBox="1"/>
            <p:nvPr/>
          </p:nvSpPr>
          <p:spPr>
            <a:xfrm>
              <a:off x="2635578" y="1020315"/>
              <a:ext cx="1343706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3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Front-End</a:t>
              </a:r>
              <a:endParaRPr lang="ko-KR" altLang="en-US" sz="1463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" name="그림 8" descr="그래픽, 다채로움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5A7DB4E2-AED7-DB20-2804-5F9CA2B8D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8933" y="2497691"/>
              <a:ext cx="1197060" cy="119706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DB4C96-36B6-6BE5-2C7E-276F435024F7}"/>
                </a:ext>
              </a:extLst>
            </p:cNvPr>
            <p:cNvSpPr txBox="1"/>
            <p:nvPr/>
          </p:nvSpPr>
          <p:spPr>
            <a:xfrm>
              <a:off x="2900044" y="3721322"/>
              <a:ext cx="877353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63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Vue.js</a:t>
              </a:r>
              <a:endParaRPr lang="ko-KR" altLang="en-US" sz="1463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" name="그림 10" descr="폰트, 그래픽, 텍스트, 로고이(가) 표시된 사진&#10;&#10;자동 생성된 설명">
              <a:extLst>
                <a:ext uri="{FF2B5EF4-FFF2-40B4-BE49-F238E27FC236}">
                  <a16:creationId xmlns:a16="http://schemas.microsoft.com/office/drawing/2014/main" id="{8644A1D7-163C-58A1-4973-A17417281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8" t="38620" r="27380" b="41070"/>
            <a:stretch/>
          </p:blipFill>
          <p:spPr>
            <a:xfrm>
              <a:off x="2678933" y="1552535"/>
              <a:ext cx="1197000" cy="279630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0BF0DEB-9A12-5205-CF5C-D6D711C25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0014" y="1832165"/>
              <a:ext cx="30" cy="665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3FC7A4D-D37F-A808-58A0-9130B42EBBAE}"/>
                </a:ext>
              </a:extLst>
            </p:cNvPr>
            <p:cNvCxnSpPr>
              <a:cxnSpLocks/>
            </p:cNvCxnSpPr>
            <p:nvPr/>
          </p:nvCxnSpPr>
          <p:spPr>
            <a:xfrm>
              <a:off x="3712145" y="1832165"/>
              <a:ext cx="30" cy="665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3C3E0-A73D-C1F3-FAA2-4E93D5418776}"/>
                </a:ext>
              </a:extLst>
            </p:cNvPr>
            <p:cNvSpPr txBox="1"/>
            <p:nvPr/>
          </p:nvSpPr>
          <p:spPr>
            <a:xfrm>
              <a:off x="2568094" y="1934899"/>
              <a:ext cx="1541251" cy="482972"/>
            </a:xfrm>
            <a:prstGeom prst="rect">
              <a:avLst/>
            </a:prstGeom>
            <a:solidFill>
              <a:srgbClr val="D9D9D9">
                <a:alpha val="69804"/>
              </a:srgbClr>
            </a:solidFill>
            <a:effectLst>
              <a:softEdge rad="127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Http POST</a:t>
              </a:r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요청으로</a:t>
              </a:r>
              <a:endParaRPr lang="en-US" altLang="ko-KR" sz="975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Json </a:t>
              </a:r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송수신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ACE229C-3495-4266-4D3C-C0BF1677AD05}"/>
                </a:ext>
              </a:extLst>
            </p:cNvPr>
            <p:cNvSpPr/>
            <p:nvPr/>
          </p:nvSpPr>
          <p:spPr>
            <a:xfrm>
              <a:off x="4702508" y="1389647"/>
              <a:ext cx="3587249" cy="374783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B4C6C68-E457-64E5-F302-24768FE3F29A}"/>
                </a:ext>
              </a:extLst>
            </p:cNvPr>
            <p:cNvSpPr/>
            <p:nvPr/>
          </p:nvSpPr>
          <p:spPr>
            <a:xfrm>
              <a:off x="5386652" y="1589768"/>
              <a:ext cx="2255921" cy="15275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pic>
          <p:nvPicPr>
            <p:cNvPr id="17" name="그림 16" descr="폰트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12FF2FB8-AE7B-EEC2-E203-405338BF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352" y="1944145"/>
              <a:ext cx="1910519" cy="818794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DD453C2-8DA3-13AB-3375-F7248112DB75}"/>
                </a:ext>
              </a:extLst>
            </p:cNvPr>
            <p:cNvCxnSpPr>
              <a:stCxn id="11" idx="3"/>
              <a:endCxn id="16" idx="1"/>
            </p:cNvCxnSpPr>
            <p:nvPr/>
          </p:nvCxnSpPr>
          <p:spPr>
            <a:xfrm>
              <a:off x="3875933" y="1692350"/>
              <a:ext cx="1510719" cy="661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그림 18" descr="클립아트, 상징, 그래픽, 만화 영화이(가) 표시된 사진&#10;&#10;자동 생성된 설명">
              <a:extLst>
                <a:ext uri="{FF2B5EF4-FFF2-40B4-BE49-F238E27FC236}">
                  <a16:creationId xmlns:a16="http://schemas.microsoft.com/office/drawing/2014/main" id="{C7B382ED-8A02-1DDF-1954-8692599C6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3401" y="3476122"/>
              <a:ext cx="1229064" cy="1229064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7E51934-5E40-21D9-7AC4-2D0AFF9C5207}"/>
                </a:ext>
              </a:extLst>
            </p:cNvPr>
            <p:cNvSpPr/>
            <p:nvPr/>
          </p:nvSpPr>
          <p:spPr>
            <a:xfrm>
              <a:off x="5386652" y="3326879"/>
              <a:ext cx="2255921" cy="15275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464851-E926-C94B-21B8-595142DCD52E}"/>
                </a:ext>
              </a:extLst>
            </p:cNvPr>
            <p:cNvSpPr txBox="1"/>
            <p:nvPr/>
          </p:nvSpPr>
          <p:spPr>
            <a:xfrm>
              <a:off x="3579260" y="4110258"/>
              <a:ext cx="2085780" cy="482972"/>
            </a:xfrm>
            <a:prstGeom prst="rect">
              <a:avLst/>
            </a:prstGeom>
            <a:solidFill>
              <a:srgbClr val="D9D9D9">
                <a:alpha val="69804"/>
              </a:srgbClr>
            </a:solidFill>
            <a:effectLst>
              <a:softEdge rad="127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Python</a:t>
              </a:r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Flask-&gt;API</a:t>
              </a:r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</a:t>
              </a:r>
              <a:endParaRPr lang="en-US" altLang="ko-KR" sz="975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학습모델 입출력 데이터 통신</a:t>
              </a:r>
              <a:endParaRPr lang="en-US" altLang="ko-KR" sz="975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337D987-509F-E376-C342-7E816BB8F93D}"/>
                </a:ext>
              </a:extLst>
            </p:cNvPr>
            <p:cNvCxnSpPr>
              <a:stCxn id="11" idx="3"/>
              <a:endCxn id="20" idx="1"/>
            </p:cNvCxnSpPr>
            <p:nvPr/>
          </p:nvCxnSpPr>
          <p:spPr>
            <a:xfrm>
              <a:off x="3875933" y="1692350"/>
              <a:ext cx="1510719" cy="2398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DD7D4F7-5AE4-7A74-1EF0-B8C7636B18D2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3875933" y="1692350"/>
              <a:ext cx="1510717" cy="369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CC62A3-C2D8-BD78-2243-3AAF37582333}"/>
                </a:ext>
              </a:extLst>
            </p:cNvPr>
            <p:cNvSpPr txBox="1"/>
            <p:nvPr/>
          </p:nvSpPr>
          <p:spPr>
            <a:xfrm>
              <a:off x="4281720" y="1385430"/>
              <a:ext cx="1466281" cy="482972"/>
            </a:xfrm>
            <a:prstGeom prst="rect">
              <a:avLst/>
            </a:prstGeom>
            <a:solidFill>
              <a:srgbClr val="D9D9D9">
                <a:alpha val="69804"/>
              </a:srgbClr>
            </a:solidFill>
            <a:effectLst>
              <a:softEdge rad="127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Chat-</a:t>
              </a:r>
              <a:r>
                <a:rPr lang="en-US" altLang="ko-KR" sz="975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gpt</a:t>
              </a:r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975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연동</a:t>
              </a:r>
              <a:endParaRPr lang="en-US" altLang="ko-KR" sz="975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 데이터 통신</a:t>
              </a:r>
              <a:endParaRPr lang="en-US" altLang="ko-KR" sz="975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771F1C2-C93A-39ED-B956-DDEABE9C8AE3}"/>
                </a:ext>
              </a:extLst>
            </p:cNvPr>
            <p:cNvCxnSpPr>
              <a:stCxn id="20" idx="0"/>
              <a:endCxn id="11" idx="3"/>
            </p:cNvCxnSpPr>
            <p:nvPr/>
          </p:nvCxnSpPr>
          <p:spPr>
            <a:xfrm flipH="1" flipV="1">
              <a:off x="3875933" y="1692350"/>
              <a:ext cx="2638680" cy="1634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9A8D3D-D4D9-ED5D-CA37-4E5EC4C32C42}"/>
                </a:ext>
              </a:extLst>
            </p:cNvPr>
            <p:cNvSpPr txBox="1"/>
            <p:nvPr/>
          </p:nvSpPr>
          <p:spPr>
            <a:xfrm>
              <a:off x="5842758" y="1020315"/>
              <a:ext cx="1343706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3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Back-End</a:t>
              </a:r>
              <a:endParaRPr lang="ko-KR" altLang="en-US" sz="1463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A3C21D5-DD89-96AE-7381-E45195138FD2}"/>
                </a:ext>
              </a:extLst>
            </p:cNvPr>
            <p:cNvSpPr/>
            <p:nvPr/>
          </p:nvSpPr>
          <p:spPr>
            <a:xfrm>
              <a:off x="8766531" y="1389647"/>
              <a:ext cx="1910519" cy="374783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94C97D-0443-D3FF-6910-2E850BD0E3B5}"/>
                </a:ext>
              </a:extLst>
            </p:cNvPr>
            <p:cNvSpPr txBox="1"/>
            <p:nvPr/>
          </p:nvSpPr>
          <p:spPr>
            <a:xfrm>
              <a:off x="9049937" y="1020315"/>
              <a:ext cx="1343706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3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Data Base</a:t>
              </a:r>
              <a:endParaRPr lang="ko-KR" altLang="en-US" sz="1463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9" name="그림 2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2F87F8C-14FA-A8A3-898D-0ACC1E20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8635" y="2612705"/>
              <a:ext cx="1186310" cy="9670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A6024E-BCB2-3AE1-D11A-C1A73BCF0A21}"/>
                </a:ext>
              </a:extLst>
            </p:cNvPr>
            <p:cNvSpPr txBox="1"/>
            <p:nvPr/>
          </p:nvSpPr>
          <p:spPr>
            <a:xfrm>
              <a:off x="8123049" y="2060618"/>
              <a:ext cx="2146939" cy="482972"/>
            </a:xfrm>
            <a:prstGeom prst="rect">
              <a:avLst/>
            </a:prstGeom>
            <a:solidFill>
              <a:srgbClr val="D9D9D9">
                <a:alpha val="69804"/>
              </a:srgbClr>
            </a:solidFill>
            <a:effectLst>
              <a:softEdge rad="127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 데이터 </a:t>
              </a:r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Json</a:t>
              </a:r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형식 저장</a:t>
              </a:r>
              <a:endParaRPr lang="en-US" altLang="ko-KR" sz="975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좋아요</a:t>
              </a:r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</a:t>
              </a:r>
              <a:r>
                <a:rPr lang="en-US" altLang="ko-KR" sz="975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0B14CFF-B307-C7E4-749C-63CB07B7EB08}"/>
                </a:ext>
              </a:extLst>
            </p:cNvPr>
            <p:cNvCxnSpPr>
              <a:stCxn id="16" idx="3"/>
              <a:endCxn id="29" idx="1"/>
            </p:cNvCxnSpPr>
            <p:nvPr/>
          </p:nvCxnSpPr>
          <p:spPr>
            <a:xfrm>
              <a:off x="7642573" y="2353543"/>
              <a:ext cx="1486062" cy="742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114E6EE5-964B-A747-9A45-43D2524C3C5A}"/>
              </a:ext>
            </a:extLst>
          </p:cNvPr>
          <p:cNvSpPr txBox="1">
            <a:spLocks/>
          </p:cNvSpPr>
          <p:nvPr/>
        </p:nvSpPr>
        <p:spPr bwMode="auto">
          <a:xfrm>
            <a:off x="273052" y="193675"/>
            <a:ext cx="784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2)Today’s Bar – AI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를 이용한 </a:t>
            </a:r>
            <a:r>
              <a:rPr lang="ko-KR" altLang="en-US" sz="1600" b="1" dirty="0">
                <a:solidFill>
                  <a:schemeClr val="bg1"/>
                </a:solidFill>
              </a:rPr>
              <a:t>개인 맞춤형 칵테일 레시피 추천 플랫폼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0703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1719</TotalTime>
  <Words>2727</Words>
  <Application>Microsoft Office PowerPoint</Application>
  <PresentationFormat>A4 용지(210x297mm)</PresentationFormat>
  <Paragraphs>357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-apple-system</vt:lpstr>
      <vt:lpstr>나눔고딕</vt:lpstr>
      <vt:lpstr>Malgun Gothic</vt:lpstr>
      <vt:lpstr>Malgun Gothic</vt:lpstr>
      <vt:lpstr>한컴 고딕</vt:lpstr>
      <vt:lpstr>현대산스 Text</vt:lpstr>
      <vt:lpstr>현대산스 Text Bold</vt:lpstr>
      <vt:lpstr>현대하모니 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Team Project 2. Today’s bar – Main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신선우/매니저/기술교육팀</dc:creator>
  <cp:lastModifiedBy>김태환</cp:lastModifiedBy>
  <cp:revision>97</cp:revision>
  <dcterms:created xsi:type="dcterms:W3CDTF">2021-07-26T00:26:42Z</dcterms:created>
  <dcterms:modified xsi:type="dcterms:W3CDTF">2024-01-21T11:44:26Z</dcterms:modified>
</cp:coreProperties>
</file>